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8"/>
  </p:notesMasterIdLst>
  <p:sldIdLst>
    <p:sldId id="256" r:id="rId2"/>
    <p:sldId id="282" r:id="rId3"/>
    <p:sldId id="460" r:id="rId4"/>
    <p:sldId id="483" r:id="rId5"/>
    <p:sldId id="484" r:id="rId6"/>
    <p:sldId id="469" r:id="rId7"/>
    <p:sldId id="485" r:id="rId8"/>
    <p:sldId id="486" r:id="rId9"/>
    <p:sldId id="477" r:id="rId10"/>
    <p:sldId id="479" r:id="rId11"/>
    <p:sldId id="487" r:id="rId12"/>
    <p:sldId id="278" r:id="rId13"/>
    <p:sldId id="273" r:id="rId14"/>
    <p:sldId id="274" r:id="rId15"/>
    <p:sldId id="275" r:id="rId16"/>
    <p:sldId id="276"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460"/>
            <p14:sldId id="483"/>
            <p14:sldId id="484"/>
            <p14:sldId id="469"/>
            <p14:sldId id="485"/>
            <p14:sldId id="486"/>
            <p14:sldId id="477"/>
            <p14:sldId id="479"/>
            <p14:sldId id="487"/>
            <p14:sldId id="278"/>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6C575D-ECF7-4EF6-A40F-8AC147AD7DF2}" v="13" dt="2024-09-24T12:03:35.2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6" autoAdjust="0"/>
    <p:restoredTop sz="94660"/>
  </p:normalViewPr>
  <p:slideViewPr>
    <p:cSldViewPr>
      <p:cViewPr varScale="1">
        <p:scale>
          <a:sx n="111" d="100"/>
          <a:sy n="111" d="100"/>
        </p:scale>
        <p:origin x="1668" y="10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uglas Harder" userId="2b8d8b750cb213a7" providerId="LiveId" clId="{186C575D-ECF7-4EF6-A40F-8AC147AD7DF2}"/>
    <pc:docChg chg="undo custSel modSld">
      <pc:chgData name="Douglas Harder" userId="2b8d8b750cb213a7" providerId="LiveId" clId="{186C575D-ECF7-4EF6-A40F-8AC147AD7DF2}" dt="2024-09-24T13:42:19.145" v="103" actId="20577"/>
      <pc:docMkLst>
        <pc:docMk/>
      </pc:docMkLst>
      <pc:sldChg chg="modSp mod">
        <pc:chgData name="Douglas Harder" userId="2b8d8b750cb213a7" providerId="LiveId" clId="{186C575D-ECF7-4EF6-A40F-8AC147AD7DF2}" dt="2024-09-24T13:42:19.145" v="103" actId="20577"/>
        <pc:sldMkLst>
          <pc:docMk/>
          <pc:sldMk cId="886795597" sldId="274"/>
        </pc:sldMkLst>
        <pc:spChg chg="mod">
          <ac:chgData name="Douglas Harder" userId="2b8d8b750cb213a7" providerId="LiveId" clId="{186C575D-ECF7-4EF6-A40F-8AC147AD7DF2}" dt="2024-09-24T13:42:19.145" v="103" actId="20577"/>
          <ac:spMkLst>
            <pc:docMk/>
            <pc:sldMk cId="886795597" sldId="274"/>
            <ac:spMk id="3" creationId="{00000000-0000-0000-0000-000000000000}"/>
          </ac:spMkLst>
        </pc:spChg>
      </pc:sldChg>
      <pc:sldChg chg="modSp mod">
        <pc:chgData name="Douglas Harder" userId="2b8d8b750cb213a7" providerId="LiveId" clId="{186C575D-ECF7-4EF6-A40F-8AC147AD7DF2}" dt="2024-09-24T12:03:05.935" v="19" actId="20577"/>
        <pc:sldMkLst>
          <pc:docMk/>
          <pc:sldMk cId="1472923553" sldId="460"/>
        </pc:sldMkLst>
        <pc:spChg chg="mod">
          <ac:chgData name="Douglas Harder" userId="2b8d8b750cb213a7" providerId="LiveId" clId="{186C575D-ECF7-4EF6-A40F-8AC147AD7DF2}" dt="2024-09-24T12:03:05.935" v="19" actId="20577"/>
          <ac:spMkLst>
            <pc:docMk/>
            <pc:sldMk cId="1472923553" sldId="460"/>
            <ac:spMk id="2" creationId="{00000000-0000-0000-0000-000000000000}"/>
          </ac:spMkLst>
        </pc:spChg>
      </pc:sldChg>
      <pc:sldChg chg="modSp mod">
        <pc:chgData name="Douglas Harder" userId="2b8d8b750cb213a7" providerId="LiveId" clId="{186C575D-ECF7-4EF6-A40F-8AC147AD7DF2}" dt="2024-09-24T12:03:09.871" v="23" actId="20577"/>
        <pc:sldMkLst>
          <pc:docMk/>
          <pc:sldMk cId="1624218854" sldId="483"/>
        </pc:sldMkLst>
        <pc:spChg chg="mod">
          <ac:chgData name="Douglas Harder" userId="2b8d8b750cb213a7" providerId="LiveId" clId="{186C575D-ECF7-4EF6-A40F-8AC147AD7DF2}" dt="2024-09-24T12:03:09.871" v="23" actId="20577"/>
          <ac:spMkLst>
            <pc:docMk/>
            <pc:sldMk cId="1624218854" sldId="483"/>
            <ac:spMk id="2" creationId="{00000000-0000-0000-0000-000000000000}"/>
          </ac:spMkLst>
        </pc:spChg>
        <pc:spChg chg="mod">
          <ac:chgData name="Douglas Harder" userId="2b8d8b750cb213a7" providerId="LiveId" clId="{186C575D-ECF7-4EF6-A40F-8AC147AD7DF2}" dt="2024-09-24T12:01:38.284" v="11" actId="20577"/>
          <ac:spMkLst>
            <pc:docMk/>
            <pc:sldMk cId="1624218854" sldId="483"/>
            <ac:spMk id="3" creationId="{00000000-0000-0000-0000-000000000000}"/>
          </ac:spMkLst>
        </pc:spChg>
      </pc:sldChg>
      <pc:sldChg chg="modSp mod">
        <pc:chgData name="Douglas Harder" userId="2b8d8b750cb213a7" providerId="LiveId" clId="{186C575D-ECF7-4EF6-A40F-8AC147AD7DF2}" dt="2024-09-24T12:03:00.399" v="15" actId="20577"/>
        <pc:sldMkLst>
          <pc:docMk/>
          <pc:sldMk cId="2497313433" sldId="484"/>
        </pc:sldMkLst>
        <pc:spChg chg="mod">
          <ac:chgData name="Douglas Harder" userId="2b8d8b750cb213a7" providerId="LiveId" clId="{186C575D-ECF7-4EF6-A40F-8AC147AD7DF2}" dt="2024-09-24T12:03:00.399" v="15" actId="20577"/>
          <ac:spMkLst>
            <pc:docMk/>
            <pc:sldMk cId="2497313433" sldId="484"/>
            <ac:spMk id="2" creationId="{00000000-0000-0000-0000-000000000000}"/>
          </ac:spMkLst>
        </pc:spChg>
      </pc:sldChg>
      <pc:sldChg chg="modSp">
        <pc:chgData name="Douglas Harder" userId="2b8d8b750cb213a7" providerId="LiveId" clId="{186C575D-ECF7-4EF6-A40F-8AC147AD7DF2}" dt="2024-09-24T12:03:35.294" v="24" actId="20577"/>
        <pc:sldMkLst>
          <pc:docMk/>
          <pc:sldMk cId="2998730539" sldId="485"/>
        </pc:sldMkLst>
        <pc:spChg chg="mod">
          <ac:chgData name="Douglas Harder" userId="2b8d8b750cb213a7" providerId="LiveId" clId="{186C575D-ECF7-4EF6-A40F-8AC147AD7DF2}" dt="2024-09-24T12:03:35.294" v="24" actId="20577"/>
          <ac:spMkLst>
            <pc:docMk/>
            <pc:sldMk cId="2998730539" sldId="485"/>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2024-09-24</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ne 112</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Linear algebra for nanotechnology engineering</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CA"/>
              <a:t>A review of sets</a:t>
            </a:r>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CA"/>
              <a:t>A review of sets</a:t>
            </a:r>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CA"/>
              <a:t>A review of sets</a:t>
            </a:r>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CA"/>
              <a:t>A review of sets</a:t>
            </a:r>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CA"/>
              <a:t>A review of sets</a:t>
            </a:r>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CA"/>
              <a:t>A review of sets</a:t>
            </a:r>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CA"/>
              <a:t>A review of sets</a:t>
            </a:r>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a:t>A review of sets</a:t>
            </a:r>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CA"/>
              <a:t>A review of sets</a:t>
            </a:r>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CA"/>
              <a:t>A review of sets</a:t>
            </a:r>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3505200" y="76200"/>
            <a:ext cx="480060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a:t>A review of sets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7.wmf"/><Relationship Id="rId13" Type="http://schemas.openxmlformats.org/officeDocument/2006/relationships/oleObject" Target="../embeddings/oleObject16.bin"/><Relationship Id="rId3" Type="http://schemas.openxmlformats.org/officeDocument/2006/relationships/audio" Target="../media/media10.wav"/><Relationship Id="rId7" Type="http://schemas.openxmlformats.org/officeDocument/2006/relationships/oleObject" Target="../embeddings/oleObject13.bin"/><Relationship Id="rId12" Type="http://schemas.openxmlformats.org/officeDocument/2006/relationships/image" Target="../media/image29.wmf"/><Relationship Id="rId17" Type="http://schemas.openxmlformats.org/officeDocument/2006/relationships/image" Target="../media/image32.png"/><Relationship Id="rId2" Type="http://schemas.microsoft.com/office/2007/relationships/media" Target="../media/media10.wav"/><Relationship Id="rId16" Type="http://schemas.openxmlformats.org/officeDocument/2006/relationships/image" Target="../media/image31.wmf"/><Relationship Id="rId1" Type="http://schemas.openxmlformats.org/officeDocument/2006/relationships/tags" Target="../tags/tag8.xml"/><Relationship Id="rId6" Type="http://schemas.openxmlformats.org/officeDocument/2006/relationships/image" Target="../media/image26.wmf"/><Relationship Id="rId11" Type="http://schemas.openxmlformats.org/officeDocument/2006/relationships/oleObject" Target="../embeddings/oleObject15.bin"/><Relationship Id="rId5" Type="http://schemas.openxmlformats.org/officeDocument/2006/relationships/oleObject" Target="../embeddings/oleObject12.bin"/><Relationship Id="rId15" Type="http://schemas.openxmlformats.org/officeDocument/2006/relationships/oleObject" Target="../embeddings/oleObject17.bin"/><Relationship Id="rId10" Type="http://schemas.openxmlformats.org/officeDocument/2006/relationships/image" Target="../media/image28.wmf"/><Relationship Id="rId4" Type="http://schemas.openxmlformats.org/officeDocument/2006/relationships/slideLayout" Target="../slideLayouts/slideLayout2.xml"/><Relationship Id="rId9" Type="http://schemas.openxmlformats.org/officeDocument/2006/relationships/oleObject" Target="../embeddings/oleObject14.bin"/><Relationship Id="rId14" Type="http://schemas.openxmlformats.org/officeDocument/2006/relationships/image" Target="../media/image30.wmf"/></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9.xml"/><Relationship Id="rId5" Type="http://schemas.openxmlformats.org/officeDocument/2006/relationships/image" Target="../media/image24.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7.pn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7" Type="http://schemas.openxmlformats.org/officeDocument/2006/relationships/image" Target="../media/image8.png"/><Relationship Id="rId2" Type="http://schemas.microsoft.com/office/2007/relationships/media" Target="../media/media3.wav"/><Relationship Id="rId1" Type="http://schemas.openxmlformats.org/officeDocument/2006/relationships/tags" Target="../tags/tag1.xml"/><Relationship Id="rId6" Type="http://schemas.openxmlformats.org/officeDocument/2006/relationships/image" Target="../media/image9.wmf"/><Relationship Id="rId5" Type="http://schemas.openxmlformats.org/officeDocument/2006/relationships/oleObject" Target="../embeddings/oleObject1.bin"/><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7" Type="http://schemas.openxmlformats.org/officeDocument/2006/relationships/image" Target="../media/image11.png"/><Relationship Id="rId2" Type="http://schemas.microsoft.com/office/2007/relationships/media" Target="../media/media4.wav"/><Relationship Id="rId1" Type="http://schemas.openxmlformats.org/officeDocument/2006/relationships/tags" Target="../tags/tag2.xml"/><Relationship Id="rId6" Type="http://schemas.openxmlformats.org/officeDocument/2006/relationships/image" Target="../media/image10.wmf"/><Relationship Id="rId5" Type="http://schemas.openxmlformats.org/officeDocument/2006/relationships/oleObject" Target="../embeddings/oleObject2.bin"/><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audio" Target="../media/media5.wav"/><Relationship Id="rId7" Type="http://schemas.openxmlformats.org/officeDocument/2006/relationships/oleObject" Target="../embeddings/oleObject4.bin"/><Relationship Id="rId2" Type="http://schemas.microsoft.com/office/2007/relationships/media" Target="../media/media5.wav"/><Relationship Id="rId1" Type="http://schemas.openxmlformats.org/officeDocument/2006/relationships/tags" Target="../tags/tag3.xml"/><Relationship Id="rId6" Type="http://schemas.openxmlformats.org/officeDocument/2006/relationships/image" Target="../media/image12.wmf"/><Relationship Id="rId11" Type="http://schemas.openxmlformats.org/officeDocument/2006/relationships/image" Target="../media/image16.png"/><Relationship Id="rId5" Type="http://schemas.openxmlformats.org/officeDocument/2006/relationships/oleObject" Target="../embeddings/oleObject3.bin"/><Relationship Id="rId10" Type="http://schemas.openxmlformats.org/officeDocument/2006/relationships/image" Target="../media/image15.png"/><Relationship Id="rId4" Type="http://schemas.openxmlformats.org/officeDocument/2006/relationships/slideLayout" Target="../slideLayouts/slideLayout2.xml"/><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8.wmf"/><Relationship Id="rId13" Type="http://schemas.openxmlformats.org/officeDocument/2006/relationships/image" Target="../media/image8.png"/><Relationship Id="rId3" Type="http://schemas.openxmlformats.org/officeDocument/2006/relationships/audio" Target="../media/media6.wav"/><Relationship Id="rId7" Type="http://schemas.openxmlformats.org/officeDocument/2006/relationships/oleObject" Target="../embeddings/oleObject6.bin"/><Relationship Id="rId12" Type="http://schemas.openxmlformats.org/officeDocument/2006/relationships/image" Target="../media/image20.wmf"/><Relationship Id="rId2" Type="http://schemas.microsoft.com/office/2007/relationships/media" Target="../media/media6.wav"/><Relationship Id="rId1" Type="http://schemas.openxmlformats.org/officeDocument/2006/relationships/tags" Target="../tags/tag4.xml"/><Relationship Id="rId6" Type="http://schemas.openxmlformats.org/officeDocument/2006/relationships/image" Target="../media/image17.wmf"/><Relationship Id="rId11" Type="http://schemas.openxmlformats.org/officeDocument/2006/relationships/oleObject" Target="../embeddings/oleObject8.bin"/><Relationship Id="rId5" Type="http://schemas.openxmlformats.org/officeDocument/2006/relationships/oleObject" Target="../embeddings/oleObject5.bin"/><Relationship Id="rId10" Type="http://schemas.openxmlformats.org/officeDocument/2006/relationships/image" Target="../media/image19.wmf"/><Relationship Id="rId4" Type="http://schemas.openxmlformats.org/officeDocument/2006/relationships/slideLayout" Target="../slideLayouts/slideLayout2.xml"/><Relationship Id="rId9" Type="http://schemas.openxmlformats.org/officeDocument/2006/relationships/oleObject" Target="../embeddings/oleObject7.bin"/></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audio" Target="../media/media8.wav"/><Relationship Id="rId7" Type="http://schemas.openxmlformats.org/officeDocument/2006/relationships/oleObject" Target="../embeddings/oleObject10.bin"/><Relationship Id="rId2" Type="http://schemas.microsoft.com/office/2007/relationships/media" Target="../media/media8.wav"/><Relationship Id="rId1" Type="http://schemas.openxmlformats.org/officeDocument/2006/relationships/tags" Target="../tags/tag6.xml"/><Relationship Id="rId6" Type="http://schemas.openxmlformats.org/officeDocument/2006/relationships/image" Target="../media/image21.wmf"/><Relationship Id="rId11" Type="http://schemas.openxmlformats.org/officeDocument/2006/relationships/image" Target="../media/image24.png"/><Relationship Id="rId5" Type="http://schemas.openxmlformats.org/officeDocument/2006/relationships/oleObject" Target="../embeddings/oleObject9.bin"/><Relationship Id="rId10" Type="http://schemas.openxmlformats.org/officeDocument/2006/relationships/image" Target="../media/image23.wmf"/><Relationship Id="rId4" Type="http://schemas.openxmlformats.org/officeDocument/2006/relationships/slideLayout" Target="../slideLayouts/slideLayout2.xml"/><Relationship Id="rId9" Type="http://schemas.openxmlformats.org/officeDocument/2006/relationships/oleObject" Target="../embeddings/oleObject11.bin"/></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7.xml"/><Relationship Id="rId5" Type="http://schemas.openxmlformats.org/officeDocument/2006/relationships/image" Target="../media/image25.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 A review of sets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10055"/>
    </mc:Choice>
    <mc:Fallback xmlns="">
      <p:transition spd="slow" advTm="10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Subsets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In this course, we will always be speaking of subsets of a</a:t>
            </a:r>
            <a:br>
              <a:rPr lang="en-US" dirty="0"/>
            </a:br>
            <a:r>
              <a:rPr lang="en-US" dirty="0"/>
              <a:t>given vector space</a:t>
            </a:r>
          </a:p>
          <a:p>
            <a:pPr lvl="1"/>
            <a:r>
              <a:rPr lang="en-US" dirty="0"/>
              <a:t>We may then ask if and how two subsets are related</a:t>
            </a:r>
          </a:p>
          <a:p>
            <a:pPr lvl="1"/>
            <a:r>
              <a:rPr lang="en-US" dirty="0">
                <a:solidFill>
                  <a:prstClr val="white"/>
                </a:solidFill>
                <a:latin typeface="Times New Roman" panose="02020603050405020304" pitchFamily="18" charset="0"/>
              </a:rPr>
              <a:t>Generally, subsets will be described with a formula</a:t>
            </a:r>
          </a:p>
          <a:p>
            <a:pPr lvl="2"/>
            <a:r>
              <a:rPr lang="en-US" dirty="0">
                <a:solidFill>
                  <a:prstClr val="white"/>
                </a:solidFill>
                <a:latin typeface="Times New Roman" panose="02020603050405020304" pitchFamily="18" charset="0"/>
              </a:rPr>
              <a:t>All linear combinations of the two vectors </a:t>
            </a:r>
          </a:p>
          <a:p>
            <a:pPr lvl="2"/>
            <a:endParaRPr lang="en-US" dirty="0">
              <a:solidFill>
                <a:prstClr val="white"/>
              </a:solidFill>
              <a:latin typeface="Times New Roman" panose="02020603050405020304" pitchFamily="18" charset="0"/>
            </a:endParaRPr>
          </a:p>
          <a:p>
            <a:pPr lvl="2"/>
            <a:endParaRPr lang="en-US" dirty="0">
              <a:solidFill>
                <a:prstClr val="white"/>
              </a:solidFill>
              <a:latin typeface="Times New Roman" panose="02020603050405020304" pitchFamily="18" charset="0"/>
            </a:endParaRPr>
          </a:p>
          <a:p>
            <a:pPr lvl="2"/>
            <a:endParaRPr lang="en-US" dirty="0">
              <a:solidFill>
                <a:prstClr val="white"/>
              </a:solidFill>
              <a:latin typeface="Times New Roman" panose="02020603050405020304" pitchFamily="18" charset="0"/>
            </a:endParaRPr>
          </a:p>
          <a:p>
            <a:pPr lvl="2"/>
            <a:endParaRPr lang="en-US" dirty="0">
              <a:solidFill>
                <a:prstClr val="white"/>
              </a:solidFill>
              <a:latin typeface="Times New Roman" panose="02020603050405020304" pitchFamily="18" charset="0"/>
            </a:endParaRPr>
          </a:p>
          <a:p>
            <a:pPr lvl="2"/>
            <a:r>
              <a:rPr lang="en-US" dirty="0">
                <a:solidFill>
                  <a:prstClr val="white"/>
                </a:solidFill>
                <a:latin typeface="Times New Roman" panose="02020603050405020304" pitchFamily="18" charset="0"/>
              </a:rPr>
              <a:t>All vectors of the form where </a:t>
            </a:r>
            <a:r>
              <a:rPr lang="en-US" i="1" dirty="0">
                <a:solidFill>
                  <a:prstClr val="white"/>
                </a:solidFill>
                <a:latin typeface="Symbol" panose="05050102010706020507" pitchFamily="18" charset="2"/>
              </a:rPr>
              <a:t>a</a:t>
            </a:r>
            <a:r>
              <a:rPr lang="en-US" dirty="0">
                <a:solidFill>
                  <a:prstClr val="white"/>
                </a:solidFill>
                <a:latin typeface="Times New Roman" panose="02020603050405020304" pitchFamily="18" charset="0"/>
              </a:rPr>
              <a:t> is any real value</a:t>
            </a:r>
          </a:p>
          <a:p>
            <a:pPr lvl="2"/>
            <a:endParaRPr lang="en-US" dirty="0">
              <a:solidFill>
                <a:prstClr val="white"/>
              </a:solidFill>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a:t>A review of sets</a:t>
            </a:r>
          </a:p>
        </p:txBody>
      </p:sp>
      <p:sp>
        <p:nvSpPr>
          <p:cNvPr id="5" name="Slide Number Placeholder 4"/>
          <p:cNvSpPr>
            <a:spLocks noGrp="1"/>
          </p:cNvSpPr>
          <p:nvPr>
            <p:ph type="sldNum" sz="quarter" idx="12"/>
          </p:nvPr>
        </p:nvSpPr>
        <p:spPr/>
        <p:txBody>
          <a:bodyPr/>
          <a:lstStyle/>
          <a:p>
            <a:fld id="{42EF6DC8-DA9C-4533-8A40-BB00A2545AF8}" type="slidenum">
              <a:rPr lang="en-CA" smtClean="0"/>
              <a:pPr/>
              <a:t>10</a:t>
            </a:fld>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3046851239"/>
              </p:ext>
            </p:extLst>
          </p:nvPr>
        </p:nvGraphicFramePr>
        <p:xfrm>
          <a:off x="2057400" y="3505200"/>
          <a:ext cx="1008063" cy="1228725"/>
        </p:xfrm>
        <a:graphic>
          <a:graphicData uri="http://schemas.openxmlformats.org/presentationml/2006/ole">
            <mc:AlternateContent xmlns:mc="http://schemas.openxmlformats.org/markup-compatibility/2006">
              <mc:Choice xmlns:v="urn:schemas-microsoft-com:vml" Requires="v">
                <p:oleObj name="Equation" r:id="rId5" imgW="749160" imgH="1117440" progId="Equation.DSMT4">
                  <p:embed/>
                </p:oleObj>
              </mc:Choice>
              <mc:Fallback>
                <p:oleObj name="Equation" r:id="rId5" imgW="749160" imgH="1117440" progId="Equation.DSMT4">
                  <p:embed/>
                  <p:pic>
                    <p:nvPicPr>
                      <p:cNvPr id="8" name="Object 7"/>
                      <p:cNvPicPr>
                        <a:picLocks noChangeAspect="1" noChangeArrowheads="1"/>
                      </p:cNvPicPr>
                      <p:nvPr/>
                    </p:nvPicPr>
                    <p:blipFill>
                      <a:blip r:embed="rId6"/>
                      <a:srcRect/>
                      <a:stretch>
                        <a:fillRect/>
                      </a:stretch>
                    </p:blipFill>
                    <p:spPr bwMode="auto">
                      <a:xfrm>
                        <a:off x="2057400" y="3505200"/>
                        <a:ext cx="1008063"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784895995"/>
              </p:ext>
            </p:extLst>
          </p:nvPr>
        </p:nvGraphicFramePr>
        <p:xfrm>
          <a:off x="3124200" y="3505200"/>
          <a:ext cx="1008063" cy="1228725"/>
        </p:xfrm>
        <a:graphic>
          <a:graphicData uri="http://schemas.openxmlformats.org/presentationml/2006/ole">
            <mc:AlternateContent xmlns:mc="http://schemas.openxmlformats.org/markup-compatibility/2006">
              <mc:Choice xmlns:v="urn:schemas-microsoft-com:vml" Requires="v">
                <p:oleObj name="Equation" r:id="rId7" imgW="749160" imgH="1117440" progId="Equation.DSMT4">
                  <p:embed/>
                </p:oleObj>
              </mc:Choice>
              <mc:Fallback>
                <p:oleObj name="Equation" r:id="rId7" imgW="749160" imgH="1117440" progId="Equation.DSMT4">
                  <p:embed/>
                  <p:pic>
                    <p:nvPicPr>
                      <p:cNvPr id="10" name="Object 9"/>
                      <p:cNvPicPr>
                        <a:picLocks noChangeAspect="1" noChangeArrowheads="1"/>
                      </p:cNvPicPr>
                      <p:nvPr/>
                    </p:nvPicPr>
                    <p:blipFill>
                      <a:blip r:embed="rId8"/>
                      <a:srcRect/>
                      <a:stretch>
                        <a:fillRect/>
                      </a:stretch>
                    </p:blipFill>
                    <p:spPr bwMode="auto">
                      <a:xfrm>
                        <a:off x="3124200" y="3505200"/>
                        <a:ext cx="1008063"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562168651"/>
              </p:ext>
            </p:extLst>
          </p:nvPr>
        </p:nvGraphicFramePr>
        <p:xfrm>
          <a:off x="2514600" y="5334000"/>
          <a:ext cx="1162050" cy="1228725"/>
        </p:xfrm>
        <a:graphic>
          <a:graphicData uri="http://schemas.openxmlformats.org/presentationml/2006/ole">
            <mc:AlternateContent xmlns:mc="http://schemas.openxmlformats.org/markup-compatibility/2006">
              <mc:Choice xmlns:v="urn:schemas-microsoft-com:vml" Requires="v">
                <p:oleObj name="Equation" r:id="rId9" imgW="863280" imgH="1117440" progId="Equation.DSMT4">
                  <p:embed/>
                </p:oleObj>
              </mc:Choice>
              <mc:Fallback>
                <p:oleObj name="Equation" r:id="rId9" imgW="863280" imgH="1117440" progId="Equation.DSMT4">
                  <p:embed/>
                  <p:pic>
                    <p:nvPicPr>
                      <p:cNvPr id="12" name="Object 11"/>
                      <p:cNvPicPr>
                        <a:picLocks noChangeAspect="1" noChangeArrowheads="1"/>
                      </p:cNvPicPr>
                      <p:nvPr/>
                    </p:nvPicPr>
                    <p:blipFill>
                      <a:blip r:embed="rId10"/>
                      <a:srcRect/>
                      <a:stretch>
                        <a:fillRect/>
                      </a:stretch>
                    </p:blipFill>
                    <p:spPr bwMode="auto">
                      <a:xfrm>
                        <a:off x="2514600" y="5334000"/>
                        <a:ext cx="116205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95992593"/>
              </p:ext>
            </p:extLst>
          </p:nvPr>
        </p:nvGraphicFramePr>
        <p:xfrm>
          <a:off x="5105400" y="3505200"/>
          <a:ext cx="1008063" cy="1228725"/>
        </p:xfrm>
        <a:graphic>
          <a:graphicData uri="http://schemas.openxmlformats.org/presentationml/2006/ole">
            <mc:AlternateContent xmlns:mc="http://schemas.openxmlformats.org/markup-compatibility/2006">
              <mc:Choice xmlns:v="urn:schemas-microsoft-com:vml" Requires="v">
                <p:oleObj name="Equation" r:id="rId11" imgW="749160" imgH="1117440" progId="Equation.DSMT4">
                  <p:embed/>
                </p:oleObj>
              </mc:Choice>
              <mc:Fallback>
                <p:oleObj name="Equation" r:id="rId11" imgW="749160" imgH="1117440" progId="Equation.DSMT4">
                  <p:embed/>
                  <p:pic>
                    <p:nvPicPr>
                      <p:cNvPr id="14" name="Object 13"/>
                      <p:cNvPicPr>
                        <a:picLocks noChangeAspect="1" noChangeArrowheads="1"/>
                      </p:cNvPicPr>
                      <p:nvPr/>
                    </p:nvPicPr>
                    <p:blipFill>
                      <a:blip r:embed="rId12"/>
                      <a:srcRect/>
                      <a:stretch>
                        <a:fillRect/>
                      </a:stretch>
                    </p:blipFill>
                    <p:spPr bwMode="auto">
                      <a:xfrm>
                        <a:off x="5105400" y="3505200"/>
                        <a:ext cx="1008063"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030357124"/>
              </p:ext>
            </p:extLst>
          </p:nvPr>
        </p:nvGraphicFramePr>
        <p:xfrm>
          <a:off x="6172200" y="3505200"/>
          <a:ext cx="1008063" cy="1228725"/>
        </p:xfrm>
        <a:graphic>
          <a:graphicData uri="http://schemas.openxmlformats.org/presentationml/2006/ole">
            <mc:AlternateContent xmlns:mc="http://schemas.openxmlformats.org/markup-compatibility/2006">
              <mc:Choice xmlns:v="urn:schemas-microsoft-com:vml" Requires="v">
                <p:oleObj name="Equation" r:id="rId13" imgW="749160" imgH="1117440" progId="Equation.DSMT4">
                  <p:embed/>
                </p:oleObj>
              </mc:Choice>
              <mc:Fallback>
                <p:oleObj name="Equation" r:id="rId13" imgW="749160" imgH="1117440" progId="Equation.DSMT4">
                  <p:embed/>
                  <p:pic>
                    <p:nvPicPr>
                      <p:cNvPr id="15" name="Object 14"/>
                      <p:cNvPicPr>
                        <a:picLocks noChangeAspect="1" noChangeArrowheads="1"/>
                      </p:cNvPicPr>
                      <p:nvPr/>
                    </p:nvPicPr>
                    <p:blipFill>
                      <a:blip r:embed="rId14"/>
                      <a:srcRect/>
                      <a:stretch>
                        <a:fillRect/>
                      </a:stretch>
                    </p:blipFill>
                    <p:spPr bwMode="auto">
                      <a:xfrm>
                        <a:off x="6172200" y="3505200"/>
                        <a:ext cx="1008063"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2823421271"/>
              </p:ext>
            </p:extLst>
          </p:nvPr>
        </p:nvGraphicFramePr>
        <p:xfrm>
          <a:off x="4889500" y="5307013"/>
          <a:ext cx="990600" cy="1284287"/>
        </p:xfrm>
        <a:graphic>
          <a:graphicData uri="http://schemas.openxmlformats.org/presentationml/2006/ole">
            <mc:AlternateContent xmlns:mc="http://schemas.openxmlformats.org/markup-compatibility/2006">
              <mc:Choice xmlns:v="urn:schemas-microsoft-com:vml" Requires="v">
                <p:oleObj name="Equation" r:id="rId15" imgW="736560" imgH="1168200" progId="Equation.DSMT4">
                  <p:embed/>
                </p:oleObj>
              </mc:Choice>
              <mc:Fallback>
                <p:oleObj name="Equation" r:id="rId15" imgW="736560" imgH="1168200" progId="Equation.DSMT4">
                  <p:embed/>
                  <p:pic>
                    <p:nvPicPr>
                      <p:cNvPr id="16" name="Object 15"/>
                      <p:cNvPicPr>
                        <a:picLocks noChangeAspect="1" noChangeArrowheads="1"/>
                      </p:cNvPicPr>
                      <p:nvPr/>
                    </p:nvPicPr>
                    <p:blipFill>
                      <a:blip r:embed="rId16"/>
                      <a:srcRect/>
                      <a:stretch>
                        <a:fillRect/>
                      </a:stretch>
                    </p:blipFill>
                    <p:spPr bwMode="auto">
                      <a:xfrm>
                        <a:off x="4889500" y="5307013"/>
                        <a:ext cx="990600" cy="128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0750625"/>
      </p:ext>
    </p:extLst>
  </p:cSld>
  <p:clrMapOvr>
    <a:masterClrMapping/>
  </p:clrMapOvr>
  <mc:AlternateContent xmlns:mc="http://schemas.openxmlformats.org/markup-compatibility/2006" xmlns:p14="http://schemas.microsoft.com/office/powerpoint/2010/main">
    <mc:Choice Requires="p14">
      <p:transition spd="slow" p14:dur="2000" advTm="129665"/>
    </mc:Choice>
    <mc:Fallback xmlns="">
      <p:transition spd="slow" advTm="129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Disjoint subsets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If two subsets of a given set have no entries in common,</a:t>
            </a:r>
            <a:br>
              <a:rPr lang="en-US" dirty="0"/>
            </a:br>
            <a:r>
              <a:rPr lang="en-US" dirty="0"/>
              <a:t>	we will say that those two subsets are </a:t>
            </a:r>
            <a:r>
              <a:rPr lang="en-US" i="1" dirty="0"/>
              <a:t>disjoint</a:t>
            </a:r>
          </a:p>
          <a:p>
            <a:pPr lvl="1"/>
            <a:r>
              <a:rPr lang="en-US" dirty="0"/>
              <a:t>For example,</a:t>
            </a:r>
          </a:p>
          <a:p>
            <a:pPr lvl="2"/>
            <a:r>
              <a:rPr lang="en-US" dirty="0"/>
              <a:t>The irrational numbers and the integers are disjoint subsets</a:t>
            </a:r>
            <a:br>
              <a:rPr lang="en-US" dirty="0"/>
            </a:br>
            <a:r>
              <a:rPr lang="en-US" dirty="0"/>
              <a:t>of the real numbers</a:t>
            </a:r>
          </a:p>
          <a:p>
            <a:pPr lvl="2"/>
            <a:r>
              <a:rPr lang="en-US" dirty="0"/>
              <a:t>Given a vector space </a:t>
            </a:r>
            <a:r>
              <a:rPr lang="en-US" i="1" dirty="0">
                <a:latin typeface="Script MT Bold" panose="03040602040607080904" pitchFamily="66" charset="0"/>
              </a:rPr>
              <a:t>V</a:t>
            </a:r>
            <a:r>
              <a:rPr lang="en-US" dirty="0"/>
              <a:t>, if two subsets both contain the</a:t>
            </a:r>
            <a:br>
              <a:rPr lang="en-US" dirty="0"/>
            </a:br>
            <a:r>
              <a:rPr lang="en-US" dirty="0"/>
              <a:t>zero vector </a:t>
            </a:r>
            <a:r>
              <a:rPr lang="en-US" b="1" dirty="0">
                <a:latin typeface="Times New Roman" panose="02020603050405020304" pitchFamily="18" charset="0"/>
              </a:rPr>
              <a:t>0</a:t>
            </a:r>
            <a:r>
              <a:rPr lang="en-US" dirty="0"/>
              <a:t>, then those subsets are not disjoint</a:t>
            </a:r>
          </a:p>
        </p:txBody>
      </p:sp>
      <p:sp>
        <p:nvSpPr>
          <p:cNvPr id="4" name="Footer Placeholder 3"/>
          <p:cNvSpPr>
            <a:spLocks noGrp="1"/>
          </p:cNvSpPr>
          <p:nvPr>
            <p:ph type="ftr" sz="quarter" idx="11"/>
          </p:nvPr>
        </p:nvSpPr>
        <p:spPr/>
        <p:txBody>
          <a:bodyPr/>
          <a:lstStyle/>
          <a:p>
            <a:r>
              <a:rPr lang="en-CA"/>
              <a:t>A review of sets</a:t>
            </a:r>
          </a:p>
        </p:txBody>
      </p:sp>
      <p:sp>
        <p:nvSpPr>
          <p:cNvPr id="5" name="Slide Number Placeholder 4"/>
          <p:cNvSpPr>
            <a:spLocks noGrp="1"/>
          </p:cNvSpPr>
          <p:nvPr>
            <p:ph type="sldNum" sz="quarter" idx="12"/>
          </p:nvPr>
        </p:nvSpPr>
        <p:spPr/>
        <p:txBody>
          <a:bodyPr/>
          <a:lstStyle/>
          <a:p>
            <a:fld id="{42EF6DC8-DA9C-4533-8A40-BB00A2545AF8}" type="slidenum">
              <a:rPr lang="en-CA" smtClean="0"/>
              <a:pPr/>
              <a:t>11</a:t>
            </a:fld>
            <a:endParaRPr lang="en-CA"/>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147997322"/>
      </p:ext>
    </p:extLst>
  </p:cSld>
  <p:clrMapOvr>
    <a:masterClrMapping/>
  </p:clrMapOvr>
  <mc:AlternateContent xmlns:mc="http://schemas.openxmlformats.org/markup-compatibility/2006" xmlns:p14="http://schemas.microsoft.com/office/powerpoint/2010/main">
    <mc:Choice Requires="p14">
      <p:transition spd="slow" p14:dur="2000" advTm="50982"/>
    </mc:Choice>
    <mc:Fallback xmlns="">
      <p:transition spd="slow" advTm="50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Following this topic, you now</a:t>
            </a:r>
          </a:p>
          <a:p>
            <a:pPr lvl="1"/>
            <a:r>
              <a:rPr lang="en-US" dirty="0"/>
              <a:t>Understand the definition of a set</a:t>
            </a:r>
          </a:p>
          <a:p>
            <a:pPr lvl="1"/>
            <a:r>
              <a:rPr lang="en-US" dirty="0"/>
              <a:t>Understand the definition of a subset and disjoint</a:t>
            </a:r>
          </a:p>
          <a:p>
            <a:pPr lvl="1"/>
            <a:r>
              <a:rPr lang="en-US" dirty="0"/>
              <a:t>Are aware of how these will be used in this class</a:t>
            </a:r>
          </a:p>
        </p:txBody>
      </p:sp>
      <p:sp>
        <p:nvSpPr>
          <p:cNvPr id="4" name="Footer Placeholder 3"/>
          <p:cNvSpPr>
            <a:spLocks noGrp="1"/>
          </p:cNvSpPr>
          <p:nvPr>
            <p:ph type="ftr" sz="quarter" idx="11"/>
          </p:nvPr>
        </p:nvSpPr>
        <p:spPr/>
        <p:txBody>
          <a:bodyPr/>
          <a:lstStyle/>
          <a:p>
            <a:r>
              <a:rPr lang="en-CA"/>
              <a:t>A review of sets</a:t>
            </a:r>
          </a:p>
        </p:txBody>
      </p:sp>
      <p:sp>
        <p:nvSpPr>
          <p:cNvPr id="6" name="Slide Number Placeholder 5"/>
          <p:cNvSpPr>
            <a:spLocks noGrp="1"/>
          </p:cNvSpPr>
          <p:nvPr>
            <p:ph type="sldNum" sz="quarter" idx="12"/>
          </p:nvPr>
        </p:nvSpPr>
        <p:spPr/>
        <p:txBody>
          <a:bodyPr/>
          <a:lstStyle/>
          <a:p>
            <a:fld id="{42EF6DC8-DA9C-4533-8A40-BB00A2545AF8}" type="slidenum">
              <a:rPr lang="en-CA" smtClean="0"/>
              <a:pPr/>
              <a:t>12</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4136003"/>
      </p:ext>
    </p:extLst>
  </p:cSld>
  <p:clrMapOvr>
    <a:masterClrMapping/>
  </p:clrMapOvr>
  <mc:AlternateContent xmlns:mc="http://schemas.openxmlformats.org/markup-compatibility/2006" xmlns:p14="http://schemas.microsoft.com/office/powerpoint/2010/main">
    <mc:Choice Requires="p14">
      <p:transition spd="slow" p14:dur="2000" advTm="17470"/>
    </mc:Choice>
    <mc:Fallback xmlns="">
      <p:transition spd="slow" advTm="17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534400" cy="4525963"/>
          </a:xfrm>
        </p:spPr>
        <p:txBody>
          <a:bodyPr>
            <a:normAutofit/>
          </a:bodyPr>
          <a:lstStyle/>
          <a:p>
            <a:pPr marL="0" indent="0">
              <a:buNone/>
            </a:pPr>
            <a:r>
              <a:rPr lang="en-CA" dirty="0"/>
              <a:t>[1]</a:t>
            </a:r>
            <a:r>
              <a:rPr lang="en-CA"/>
              <a:t>	https</a:t>
            </a:r>
            <a:r>
              <a:rPr lang="en-CA" dirty="0"/>
              <a:t>://en.wikipedia.org/wiki/Set_(mathematics)</a:t>
            </a:r>
          </a:p>
          <a:p>
            <a:pPr marL="0" indent="0">
              <a:buNone/>
            </a:pPr>
            <a:r>
              <a:rPr lang="en-US" dirty="0"/>
              <a:t>[2]	https://en.wikipedia.org/wiki/Subset</a:t>
            </a:r>
            <a:endParaRPr lang="en-CA" dirty="0"/>
          </a:p>
        </p:txBody>
      </p:sp>
      <p:sp>
        <p:nvSpPr>
          <p:cNvPr id="4" name="Footer Placeholder 3"/>
          <p:cNvSpPr>
            <a:spLocks noGrp="1"/>
          </p:cNvSpPr>
          <p:nvPr>
            <p:ph type="ftr" sz="quarter" idx="11"/>
          </p:nvPr>
        </p:nvSpPr>
        <p:spPr/>
        <p:txBody>
          <a:bodyPr/>
          <a:lstStyle/>
          <a:p>
            <a:r>
              <a:rPr lang="en-CA"/>
              <a:t>A review of sets</a:t>
            </a:r>
          </a:p>
        </p:txBody>
      </p:sp>
      <p:sp>
        <p:nvSpPr>
          <p:cNvPr id="6" name="Slide Number Placeholder 5"/>
          <p:cNvSpPr>
            <a:spLocks noGrp="1"/>
          </p:cNvSpPr>
          <p:nvPr>
            <p:ph type="sldNum" sz="quarter" idx="12"/>
          </p:nvPr>
        </p:nvSpPr>
        <p:spPr/>
        <p:txBody>
          <a:bodyPr/>
          <a:lstStyle/>
          <a:p>
            <a:fld id="{42EF6DC8-DA9C-4533-8A40-BB00A2545AF8}" type="slidenum">
              <a:rPr lang="en-CA" smtClean="0"/>
              <a:pPr/>
              <a:t>13</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614"/>
    </mc:Choice>
    <mc:Fallback xmlns="">
      <p:transition spd="slow" advTm="2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CA" sz="1800" dirty="0"/>
              <a:t>Tina Hanna for pointing out an error in a slide.</a:t>
            </a:r>
          </a:p>
          <a:p>
            <a:pPr marL="0" indent="0">
              <a:buNone/>
            </a:pPr>
            <a:r>
              <a:rPr lang="en-CA" sz="1800" dirty="0"/>
              <a:t>Mac Qiu for pointing out I used “parentheses” when I meant </a:t>
            </a:r>
            <a:r>
              <a:rPr lang="en-CA" sz="1800"/>
              <a:t>“braces.”</a:t>
            </a:r>
            <a:endParaRPr lang="en-CA" sz="1800" dirty="0"/>
          </a:p>
        </p:txBody>
      </p:sp>
      <p:sp>
        <p:nvSpPr>
          <p:cNvPr id="4" name="Footer Placeholder 3"/>
          <p:cNvSpPr>
            <a:spLocks noGrp="1"/>
          </p:cNvSpPr>
          <p:nvPr>
            <p:ph type="ftr" sz="quarter" idx="11"/>
          </p:nvPr>
        </p:nvSpPr>
        <p:spPr/>
        <p:txBody>
          <a:bodyPr/>
          <a:lstStyle/>
          <a:p>
            <a:r>
              <a:rPr lang="en-CA"/>
              <a:t>A review of sets</a:t>
            </a:r>
          </a:p>
        </p:txBody>
      </p:sp>
      <p:sp>
        <p:nvSpPr>
          <p:cNvPr id="6" name="Slide Number Placeholder 5"/>
          <p:cNvSpPr>
            <a:spLocks noGrp="1"/>
          </p:cNvSpPr>
          <p:nvPr>
            <p:ph type="sldNum" sz="quarter" idx="12"/>
          </p:nvPr>
        </p:nvSpPr>
        <p:spPr/>
        <p:txBody>
          <a:bodyPr/>
          <a:lstStyle/>
          <a:p>
            <a:fld id="{42EF6DC8-DA9C-4533-8A40-BB00A2545AF8}" type="slidenum">
              <a:rPr lang="en-CA" smtClean="0"/>
              <a:pPr/>
              <a:t>14</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525"/>
    </mc:Choice>
    <mc:Fallback xmlns="">
      <p:transition spd="slow" advTm="1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a:t>
            </a:r>
          </a:p>
          <a:p>
            <a:pPr marL="0" indent="0">
              <a:buNone/>
            </a:pPr>
            <a:endParaRPr lang="en-CA" sz="180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a:t>A review of sets</a:t>
            </a:r>
          </a:p>
        </p:txBody>
      </p:sp>
      <p:sp>
        <p:nvSpPr>
          <p:cNvPr id="7" name="Slide Number Placeholder 6"/>
          <p:cNvSpPr>
            <a:spLocks noGrp="1"/>
          </p:cNvSpPr>
          <p:nvPr>
            <p:ph type="sldNum" sz="quarter" idx="12"/>
          </p:nvPr>
        </p:nvSpPr>
        <p:spPr/>
        <p:txBody>
          <a:bodyPr/>
          <a:lstStyle/>
          <a:p>
            <a:fld id="{42EF6DC8-DA9C-4533-8A40-BB00A2545AF8}" type="slidenum">
              <a:rPr lang="en-CA" smtClean="0"/>
              <a:pPr/>
              <a:t>15</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730"/>
    </mc:Choice>
    <mc:Fallback xmlns="">
      <p:transition spd="slow" advTm="1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a:t>ne</a:t>
            </a:r>
            <a:r>
              <a:rPr lang="en-CA"/>
              <a:t> 112 </a:t>
            </a:r>
            <a:r>
              <a:rPr lang="en-CA" i="1" dirty="0"/>
              <a:t>Linear algebra for nanotechnology engineering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a:t>A review of sets</a:t>
            </a:r>
          </a:p>
        </p:txBody>
      </p:sp>
      <p:sp>
        <p:nvSpPr>
          <p:cNvPr id="6" name="Slide Number Placeholder 5"/>
          <p:cNvSpPr>
            <a:spLocks noGrp="1"/>
          </p:cNvSpPr>
          <p:nvPr>
            <p:ph type="sldNum" sz="quarter" idx="12"/>
          </p:nvPr>
        </p:nvSpPr>
        <p:spPr/>
        <p:txBody>
          <a:bodyPr/>
          <a:lstStyle/>
          <a:p>
            <a:fld id="{42EF6DC8-DA9C-4533-8A40-BB00A2545AF8}" type="slidenum">
              <a:rPr lang="en-CA" smtClean="0"/>
              <a:pPr/>
              <a:t>16</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522"/>
    </mc:Choice>
    <mc:Fallback xmlns="">
      <p:transition spd="slow" advTm="3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this topic, we will</a:t>
            </a:r>
          </a:p>
          <a:p>
            <a:pPr lvl="1"/>
            <a:r>
              <a:rPr lang="en-US" dirty="0"/>
              <a:t>Define a set</a:t>
            </a:r>
          </a:p>
          <a:p>
            <a:pPr lvl="1"/>
            <a:r>
              <a:rPr lang="en-US" dirty="0"/>
              <a:t>Define a subset</a:t>
            </a:r>
          </a:p>
          <a:p>
            <a:pPr lvl="1"/>
            <a:r>
              <a:rPr lang="en-US" dirty="0"/>
              <a:t>Define the term disjoint</a:t>
            </a:r>
          </a:p>
          <a:p>
            <a:pPr lvl="1"/>
            <a:r>
              <a:rPr lang="en-US" dirty="0"/>
              <a:t>Give examples of each of these</a:t>
            </a:r>
          </a:p>
        </p:txBody>
      </p:sp>
      <p:sp>
        <p:nvSpPr>
          <p:cNvPr id="4" name="Footer Placeholder 3"/>
          <p:cNvSpPr>
            <a:spLocks noGrp="1"/>
          </p:cNvSpPr>
          <p:nvPr>
            <p:ph type="ftr" sz="quarter" idx="11"/>
          </p:nvPr>
        </p:nvSpPr>
        <p:spPr/>
        <p:txBody>
          <a:bodyPr/>
          <a:lstStyle/>
          <a:p>
            <a:r>
              <a:rPr lang="en-CA"/>
              <a:t>A review of sets</a:t>
            </a:r>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14626"/>
    </mc:Choice>
    <mc:Fallback xmlns="">
      <p:transition spd="slow" advTm="14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Sets</a:t>
            </a:r>
            <a:endParaRPr lang="en-CA" dirty="0"/>
          </a:p>
        </p:txBody>
      </p:sp>
      <p:sp>
        <p:nvSpPr>
          <p:cNvPr id="3" name="Content Placeholder 2"/>
          <p:cNvSpPr>
            <a:spLocks noGrp="1"/>
          </p:cNvSpPr>
          <p:nvPr>
            <p:ph idx="1"/>
          </p:nvPr>
        </p:nvSpPr>
        <p:spPr>
          <a:xfrm>
            <a:off x="457200" y="1600200"/>
            <a:ext cx="8534400" cy="4525963"/>
          </a:xfrm>
        </p:spPr>
        <p:txBody>
          <a:bodyPr/>
          <a:lstStyle/>
          <a:p>
            <a:pPr marL="0" indent="0">
              <a:buNone/>
            </a:pPr>
            <a:r>
              <a:rPr lang="en-US" dirty="0"/>
              <a:t>Definition:</a:t>
            </a:r>
          </a:p>
          <a:p>
            <a:pPr marL="0" indent="0">
              <a:buNone/>
            </a:pPr>
            <a:r>
              <a:rPr lang="en-US" dirty="0"/>
              <a:t>	A </a:t>
            </a:r>
            <a:r>
              <a:rPr lang="en-US" i="1" dirty="0"/>
              <a:t>set </a:t>
            </a:r>
            <a:r>
              <a:rPr lang="en-US" dirty="0"/>
              <a:t>is a collection of unique objects.</a:t>
            </a:r>
          </a:p>
          <a:p>
            <a:endParaRPr lang="en-US" dirty="0"/>
          </a:p>
          <a:p>
            <a:r>
              <a:rPr lang="en-US" dirty="0"/>
              <a:t>For example,</a:t>
            </a:r>
          </a:p>
          <a:p>
            <a:pPr lvl="1"/>
            <a:r>
              <a:rPr lang="en-US" dirty="0"/>
              <a:t>The set of all nanotechnology engineering students in 1A</a:t>
            </a:r>
          </a:p>
          <a:p>
            <a:pPr lvl="1"/>
            <a:r>
              <a:rPr lang="en-US" dirty="0"/>
              <a:t>The set of all people taller than 3 m</a:t>
            </a:r>
          </a:p>
          <a:p>
            <a:pPr lvl="1"/>
            <a:r>
              <a:rPr lang="en-US" dirty="0"/>
              <a:t>The set of all 2-dimensional vectors </a:t>
            </a:r>
            <a:r>
              <a:rPr lang="en-US" b="1" dirty="0">
                <a:latin typeface="Times New Roman" panose="02020603050405020304" pitchFamily="18" charset="0"/>
              </a:rPr>
              <a:t>R</a:t>
            </a:r>
            <a:r>
              <a:rPr lang="en-US" baseline="30000" dirty="0">
                <a:latin typeface="Times New Roman" panose="02020603050405020304" pitchFamily="18" charset="0"/>
              </a:rPr>
              <a:t>2</a:t>
            </a:r>
            <a:endParaRPr lang="en-US" dirty="0">
              <a:latin typeface="Times New Roman" panose="02020603050405020304" pitchFamily="18" charset="0"/>
            </a:endParaRPr>
          </a:p>
          <a:p>
            <a:pPr lvl="1"/>
            <a:r>
              <a:rPr lang="en-US" dirty="0"/>
              <a:t>The set of vectors</a:t>
            </a:r>
          </a:p>
          <a:p>
            <a:pPr marL="0" indent="0">
              <a:buNone/>
            </a:pPr>
            <a:endParaRPr lang="en-US" dirty="0"/>
          </a:p>
          <a:p>
            <a:pPr marL="0" indent="0">
              <a:buNone/>
            </a:pPr>
            <a:endParaRPr lang="en-US" dirty="0"/>
          </a:p>
          <a:p>
            <a:pPr marL="0" indent="0">
              <a:buNone/>
            </a:pPr>
            <a:endParaRPr lang="en-US" dirty="0"/>
          </a:p>
        </p:txBody>
      </p:sp>
      <p:sp>
        <p:nvSpPr>
          <p:cNvPr id="4" name="Footer Placeholder 3"/>
          <p:cNvSpPr>
            <a:spLocks noGrp="1"/>
          </p:cNvSpPr>
          <p:nvPr>
            <p:ph type="ftr" sz="quarter" idx="11"/>
          </p:nvPr>
        </p:nvSpPr>
        <p:spPr/>
        <p:txBody>
          <a:bodyPr/>
          <a:lstStyle/>
          <a:p>
            <a:r>
              <a:rPr lang="en-CA"/>
              <a:t>A review of sets</a:t>
            </a:r>
          </a:p>
        </p:txBody>
      </p:sp>
      <p:sp>
        <p:nvSpPr>
          <p:cNvPr id="5" name="Slide Number Placeholder 4"/>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16" name="Object 15"/>
          <p:cNvGraphicFramePr>
            <a:graphicFrameLocks noChangeAspect="1"/>
          </p:cNvGraphicFramePr>
          <p:nvPr>
            <p:extLst>
              <p:ext uri="{D42A27DB-BD31-4B8C-83A1-F6EECF244321}">
                <p14:modId xmlns:p14="http://schemas.microsoft.com/office/powerpoint/2010/main" val="3272245872"/>
              </p:ext>
            </p:extLst>
          </p:nvPr>
        </p:nvGraphicFramePr>
        <p:xfrm>
          <a:off x="3048000" y="4735368"/>
          <a:ext cx="2271568" cy="1284432"/>
        </p:xfrm>
        <a:graphic>
          <a:graphicData uri="http://schemas.openxmlformats.org/presentationml/2006/ole">
            <mc:AlternateContent xmlns:mc="http://schemas.openxmlformats.org/markup-compatibility/2006">
              <mc:Choice xmlns:v="urn:schemas-microsoft-com:vml" Requires="v">
                <p:oleObj name="Equation" r:id="rId5" imgW="1688760" imgH="1168200" progId="Equation.DSMT4">
                  <p:embed/>
                </p:oleObj>
              </mc:Choice>
              <mc:Fallback>
                <p:oleObj name="Equation" r:id="rId5" imgW="1688760" imgH="1168200" progId="Equation.DSMT4">
                  <p:embed/>
                  <p:pic>
                    <p:nvPicPr>
                      <p:cNvPr id="16" name="Object 15"/>
                      <p:cNvPicPr>
                        <a:picLocks noChangeAspect="1" noChangeArrowheads="1"/>
                      </p:cNvPicPr>
                      <p:nvPr/>
                    </p:nvPicPr>
                    <p:blipFill>
                      <a:blip r:embed="rId6"/>
                      <a:srcRect/>
                      <a:stretch>
                        <a:fillRect/>
                      </a:stretch>
                    </p:blipFill>
                    <p:spPr bwMode="auto">
                      <a:xfrm>
                        <a:off x="3048000" y="4735368"/>
                        <a:ext cx="2271568" cy="1284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72923553"/>
      </p:ext>
    </p:extLst>
  </p:cSld>
  <p:clrMapOvr>
    <a:masterClrMapping/>
  </p:clrMapOvr>
  <mc:AlternateContent xmlns:mc="http://schemas.openxmlformats.org/markup-compatibility/2006" xmlns:p14="http://schemas.microsoft.com/office/powerpoint/2010/main">
    <mc:Choice Requires="p14">
      <p:transition spd="slow" p14:dur="2000" advTm="37838"/>
    </mc:Choice>
    <mc:Fallback xmlns="">
      <p:transition spd="slow" advTm="37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Sets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If we are listing the items in a set,</a:t>
            </a:r>
          </a:p>
          <a:p>
            <a:pPr marL="0" indent="0">
              <a:buNone/>
            </a:pPr>
            <a:r>
              <a:rPr lang="en-US" dirty="0"/>
              <a:t>	list them between curly braces</a:t>
            </a:r>
          </a:p>
          <a:p>
            <a:pPr marL="0" indent="0">
              <a:buNone/>
            </a:pPr>
            <a:endParaRPr lang="en-US" dirty="0"/>
          </a:p>
          <a:p>
            <a:pPr lvl="1"/>
            <a:r>
              <a:rPr lang="en-US" dirty="0"/>
              <a:t>All of these vectors will come from the same vector space</a:t>
            </a:r>
          </a:p>
          <a:p>
            <a:r>
              <a:rPr lang="en-US" dirty="0"/>
              <a:t>The set with no objects is denoted with </a:t>
            </a:r>
            <a:r>
              <a:rPr lang="en-US" dirty="0">
                <a:latin typeface="Times New Roman" panose="02020603050405020304" pitchFamily="18" charset="0"/>
              </a:rPr>
              <a:t>{}</a:t>
            </a:r>
          </a:p>
          <a:p>
            <a:r>
              <a:rPr lang="en-US" sz="2100" i="1" dirty="0">
                <a:latin typeface="Times New Roman" panose="02020603050405020304" pitchFamily="18" charset="0"/>
              </a:rPr>
              <a:t>Initially</a:t>
            </a:r>
            <a:r>
              <a:rPr lang="en-US" dirty="0"/>
              <a:t>, however, we will refer to entire vector spaces as a set</a:t>
            </a:r>
          </a:p>
          <a:p>
            <a:pPr lvl="1"/>
            <a:r>
              <a:rPr lang="en-US" dirty="0"/>
              <a:t>All the vectors in </a:t>
            </a:r>
            <a:r>
              <a:rPr lang="en-US" b="1" dirty="0">
                <a:latin typeface="Times New Roman" panose="02020603050405020304" pitchFamily="18" charset="0"/>
                <a:ea typeface="Tahoma" panose="020B0604030504040204" pitchFamily="34" charset="0"/>
              </a:rPr>
              <a:t>R</a:t>
            </a:r>
            <a:r>
              <a:rPr lang="en-US" baseline="30000" dirty="0">
                <a:latin typeface="Times New Roman" panose="02020603050405020304" pitchFamily="18" charset="0"/>
                <a:ea typeface="Tahoma" panose="020B0604030504040204" pitchFamily="34" charset="0"/>
              </a:rPr>
              <a:t>6</a:t>
            </a:r>
            <a:r>
              <a:rPr lang="en-US" dirty="0"/>
              <a:t> are unique and form a set</a:t>
            </a:r>
          </a:p>
          <a:p>
            <a:pPr lvl="1"/>
            <a:r>
              <a:rPr lang="en-US" dirty="0"/>
              <a:t>The set of all polynomials in </a:t>
            </a:r>
            <a:r>
              <a:rPr lang="en-US" i="1" dirty="0">
                <a:latin typeface="Times New Roman" panose="02020603050405020304" pitchFamily="18" charset="0"/>
              </a:rPr>
              <a:t>x</a:t>
            </a:r>
            <a:r>
              <a:rPr lang="en-US" dirty="0"/>
              <a:t> with real coefficients: </a:t>
            </a:r>
            <a:r>
              <a:rPr lang="en-US" b="1" dirty="0">
                <a:latin typeface="Times New Roman" panose="02020603050405020304" pitchFamily="18" charset="0"/>
              </a:rPr>
              <a:t>R</a:t>
            </a:r>
            <a:r>
              <a:rPr lang="en-US" dirty="0">
                <a:latin typeface="Times New Roman" panose="02020603050405020304" pitchFamily="18" charset="0"/>
              </a:rPr>
              <a:t>[</a:t>
            </a:r>
            <a:r>
              <a:rPr lang="en-US" i="1" dirty="0">
                <a:latin typeface="Times New Roman" panose="02020603050405020304" pitchFamily="18" charset="0"/>
              </a:rPr>
              <a:t>x</a:t>
            </a:r>
            <a:r>
              <a:rPr lang="en-US" dirty="0">
                <a:latin typeface="Times New Roman" panose="02020603050405020304" pitchFamily="18" charset="0"/>
              </a:rPr>
              <a:t>]</a:t>
            </a:r>
          </a:p>
        </p:txBody>
      </p:sp>
      <p:sp>
        <p:nvSpPr>
          <p:cNvPr id="4" name="Footer Placeholder 3"/>
          <p:cNvSpPr>
            <a:spLocks noGrp="1"/>
          </p:cNvSpPr>
          <p:nvPr>
            <p:ph type="ftr" sz="quarter" idx="11"/>
          </p:nvPr>
        </p:nvSpPr>
        <p:spPr/>
        <p:txBody>
          <a:bodyPr/>
          <a:lstStyle/>
          <a:p>
            <a:r>
              <a:rPr lang="en-CA"/>
              <a:t>A review of sets</a:t>
            </a:r>
          </a:p>
        </p:txBody>
      </p:sp>
      <p:sp>
        <p:nvSpPr>
          <p:cNvPr id="5" name="Slide Number Placeholder 4"/>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16" name="Object 15"/>
          <p:cNvGraphicFramePr>
            <a:graphicFrameLocks noChangeAspect="1"/>
          </p:cNvGraphicFramePr>
          <p:nvPr>
            <p:extLst>
              <p:ext uri="{D42A27DB-BD31-4B8C-83A1-F6EECF244321}">
                <p14:modId xmlns:p14="http://schemas.microsoft.com/office/powerpoint/2010/main" val="3349540400"/>
              </p:ext>
            </p:extLst>
          </p:nvPr>
        </p:nvGraphicFramePr>
        <p:xfrm>
          <a:off x="3352800" y="2362200"/>
          <a:ext cx="1904999" cy="419100"/>
        </p:xfrm>
        <a:graphic>
          <a:graphicData uri="http://schemas.openxmlformats.org/presentationml/2006/ole">
            <mc:AlternateContent xmlns:mc="http://schemas.openxmlformats.org/markup-compatibility/2006">
              <mc:Choice xmlns:v="urn:schemas-microsoft-com:vml" Requires="v">
                <p:oleObj name="Equation" r:id="rId5" imgW="2145960" imgH="380880" progId="Equation.DSMT4">
                  <p:embed/>
                </p:oleObj>
              </mc:Choice>
              <mc:Fallback>
                <p:oleObj name="Equation" r:id="rId5" imgW="2145960" imgH="380880" progId="Equation.DSMT4">
                  <p:embed/>
                  <p:pic>
                    <p:nvPicPr>
                      <p:cNvPr id="16" name="Object 15"/>
                      <p:cNvPicPr>
                        <a:picLocks noChangeAspect="1" noChangeArrowheads="1"/>
                      </p:cNvPicPr>
                      <p:nvPr/>
                    </p:nvPicPr>
                    <p:blipFill>
                      <a:blip r:embed="rId6"/>
                      <a:srcRect/>
                      <a:stretch>
                        <a:fillRect/>
                      </a:stretch>
                    </p:blipFill>
                    <p:spPr bwMode="auto">
                      <a:xfrm>
                        <a:off x="3352800" y="2362200"/>
                        <a:ext cx="1904999" cy="419100"/>
                      </a:xfrm>
                      <a:prstGeom prst="rect">
                        <a:avLst/>
                      </a:prstGeom>
                      <a:noFill/>
                      <a:ln>
                        <a:noFill/>
                      </a:ln>
                    </p:spPr>
                  </p:pic>
                </p:oleObj>
              </mc:Fallback>
            </mc:AlternateContent>
          </a:graphicData>
        </a:graphic>
      </p:graphicFrame>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24218854"/>
      </p:ext>
    </p:extLst>
  </p:cSld>
  <p:clrMapOvr>
    <a:masterClrMapping/>
  </p:clrMapOvr>
  <mc:AlternateContent xmlns:mc="http://schemas.openxmlformats.org/markup-compatibility/2006" xmlns:p14="http://schemas.microsoft.com/office/powerpoint/2010/main">
    <mc:Choice Requires="p14">
      <p:transition spd="slow" p14:dur="2000" advTm="95850"/>
    </mc:Choice>
    <mc:Fallback xmlns="">
      <p:transition spd="slow" advTm="95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Sets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Sometimes, we will define sets through a description:</a:t>
            </a:r>
          </a:p>
          <a:p>
            <a:pPr lvl="1"/>
            <a:r>
              <a:rPr lang="en-US" dirty="0"/>
              <a:t>The set of all 3-dimensional complex vectors where each</a:t>
            </a:r>
            <a:br>
              <a:rPr lang="en-US" dirty="0"/>
            </a:br>
            <a:r>
              <a:rPr lang="en-US" dirty="0"/>
              <a:t>entry has an absolute value </a:t>
            </a:r>
            <a:r>
              <a:rPr lang="en-US" dirty="0">
                <a:latin typeface="Times New Roman" panose="02020603050405020304" pitchFamily="18" charset="0"/>
              </a:rPr>
              <a:t>|</a:t>
            </a:r>
            <a:r>
              <a:rPr lang="en-US" i="1" dirty="0">
                <a:latin typeface="Times New Roman" panose="02020603050405020304" pitchFamily="18" charset="0"/>
              </a:rPr>
              <a:t>z</a:t>
            </a:r>
            <a:r>
              <a:rPr lang="en-US" dirty="0">
                <a:latin typeface="Times New Roman" panose="02020603050405020304" pitchFamily="18" charset="0"/>
              </a:rPr>
              <a:t>| &lt; 1</a:t>
            </a:r>
            <a:endParaRPr lang="en-US" dirty="0"/>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r>
              <a:rPr lang="en-US" dirty="0"/>
              <a:t>Sometimes it will be through an image:</a:t>
            </a:r>
          </a:p>
          <a:p>
            <a:pPr marL="0" indent="0">
              <a:buNone/>
            </a:pPr>
            <a:endParaRPr lang="en-US" dirty="0"/>
          </a:p>
          <a:p>
            <a:pPr marL="0" indent="0">
              <a:buNone/>
            </a:pPr>
            <a:endParaRPr lang="en-US" dirty="0"/>
          </a:p>
        </p:txBody>
      </p:sp>
      <p:sp>
        <p:nvSpPr>
          <p:cNvPr id="4" name="Footer Placeholder 3"/>
          <p:cNvSpPr>
            <a:spLocks noGrp="1"/>
          </p:cNvSpPr>
          <p:nvPr>
            <p:ph type="ftr" sz="quarter" idx="11"/>
          </p:nvPr>
        </p:nvSpPr>
        <p:spPr/>
        <p:txBody>
          <a:bodyPr/>
          <a:lstStyle/>
          <a:p>
            <a:r>
              <a:rPr lang="en-CA"/>
              <a:t>A review of sets</a:t>
            </a:r>
          </a:p>
        </p:txBody>
      </p:sp>
      <p:sp>
        <p:nvSpPr>
          <p:cNvPr id="5" name="Slide Number Placeholder 4"/>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1200919253"/>
              </p:ext>
            </p:extLst>
          </p:nvPr>
        </p:nvGraphicFramePr>
        <p:xfrm>
          <a:off x="2590800" y="2895600"/>
          <a:ext cx="1912937" cy="1228725"/>
        </p:xfrm>
        <a:graphic>
          <a:graphicData uri="http://schemas.openxmlformats.org/presentationml/2006/ole">
            <mc:AlternateContent xmlns:mc="http://schemas.openxmlformats.org/markup-compatibility/2006">
              <mc:Choice xmlns:v="urn:schemas-microsoft-com:vml" Requires="v">
                <p:oleObj name="Equation" r:id="rId5" imgW="1422360" imgH="1117440" progId="Equation.DSMT4">
                  <p:embed/>
                </p:oleObj>
              </mc:Choice>
              <mc:Fallback>
                <p:oleObj name="Equation" r:id="rId5" imgW="1422360" imgH="1117440" progId="Equation.DSMT4">
                  <p:embed/>
                  <p:pic>
                    <p:nvPicPr>
                      <p:cNvPr id="6" name="Object 5"/>
                      <p:cNvPicPr>
                        <a:picLocks noChangeAspect="1" noChangeArrowheads="1"/>
                      </p:cNvPicPr>
                      <p:nvPr/>
                    </p:nvPicPr>
                    <p:blipFill>
                      <a:blip r:embed="rId6"/>
                      <a:srcRect/>
                      <a:stretch>
                        <a:fillRect/>
                      </a:stretch>
                    </p:blipFill>
                    <p:spPr bwMode="auto">
                      <a:xfrm>
                        <a:off x="2590800" y="2895600"/>
                        <a:ext cx="1912937"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141029580"/>
              </p:ext>
            </p:extLst>
          </p:nvPr>
        </p:nvGraphicFramePr>
        <p:xfrm>
          <a:off x="4724400" y="2895600"/>
          <a:ext cx="1725612" cy="1228725"/>
        </p:xfrm>
        <a:graphic>
          <a:graphicData uri="http://schemas.openxmlformats.org/presentationml/2006/ole">
            <mc:AlternateContent xmlns:mc="http://schemas.openxmlformats.org/markup-compatibility/2006">
              <mc:Choice xmlns:v="urn:schemas-microsoft-com:vml" Requires="v">
                <p:oleObj name="Equation" r:id="rId7" imgW="1282680" imgH="1117440" progId="Equation.DSMT4">
                  <p:embed/>
                </p:oleObj>
              </mc:Choice>
              <mc:Fallback>
                <p:oleObj name="Equation" r:id="rId7" imgW="1282680" imgH="1117440" progId="Equation.DSMT4">
                  <p:embed/>
                  <p:pic>
                    <p:nvPicPr>
                      <p:cNvPr id="9" name="Object 8"/>
                      <p:cNvPicPr>
                        <a:picLocks noChangeAspect="1" noChangeArrowheads="1"/>
                      </p:cNvPicPr>
                      <p:nvPr/>
                    </p:nvPicPr>
                    <p:blipFill>
                      <a:blip r:embed="rId8"/>
                      <a:srcRect/>
                      <a:stretch>
                        <a:fillRect/>
                      </a:stretch>
                    </p:blipFill>
                    <p:spPr bwMode="auto">
                      <a:xfrm>
                        <a:off x="4724400" y="2895600"/>
                        <a:ext cx="1725612"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75106" name="Picture 2" descr="C:\Users\Douglas\Desktop\v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95600" y="4800600"/>
            <a:ext cx="1658937" cy="1655763"/>
          </a:xfrm>
          <a:prstGeom prst="rect">
            <a:avLst/>
          </a:prstGeom>
          <a:noFill/>
          <a:extLst>
            <a:ext uri="{909E8E84-426E-40DD-AFC4-6F175D3DCCD1}">
              <a14:hiddenFill xmlns:a14="http://schemas.microsoft.com/office/drawing/2010/main">
                <a:solidFill>
                  <a:srgbClr val="FFFFFF"/>
                </a:solidFill>
              </a14:hiddenFill>
            </a:ext>
          </a:extLst>
        </p:spPr>
      </p:pic>
      <p:pic>
        <p:nvPicPr>
          <p:cNvPr id="175107" name="Picture 3" descr="C:\Users\Douglas\Desktop\v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29200" y="4800600"/>
            <a:ext cx="1658937" cy="1655763"/>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97313433"/>
      </p:ext>
    </p:extLst>
  </p:cSld>
  <p:clrMapOvr>
    <a:masterClrMapping/>
  </p:clrMapOvr>
  <mc:AlternateContent xmlns:mc="http://schemas.openxmlformats.org/markup-compatibility/2006" xmlns:p14="http://schemas.microsoft.com/office/powerpoint/2010/main">
    <mc:Choice Requires="p14">
      <p:transition spd="slow" p14:dur="2000" advTm="84496"/>
    </mc:Choice>
    <mc:Fallback xmlns="">
      <p:transition spd="slow" advTm="84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510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5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Discrete signals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I may have a description as follows:</a:t>
            </a:r>
          </a:p>
          <a:p>
            <a:pPr lvl="1"/>
            <a:r>
              <a:rPr lang="en-US" dirty="0"/>
              <a:t>The set of all discrete signals that are </a:t>
            </a:r>
            <a:r>
              <a:rPr lang="en-US" i="1" dirty="0"/>
              <a:t>bounded</a:t>
            </a:r>
            <a:endParaRPr lang="en-US" dirty="0"/>
          </a:p>
          <a:p>
            <a:pPr lvl="2"/>
            <a:r>
              <a:rPr lang="en-US" dirty="0"/>
              <a:t>That is, the values never exceed some fixed value in absolute value</a:t>
            </a:r>
          </a:p>
          <a:p>
            <a:pPr lvl="2"/>
            <a:endParaRPr lang="en-US" dirty="0"/>
          </a:p>
          <a:p>
            <a:pPr lvl="2"/>
            <a:endParaRPr lang="en-US" dirty="0"/>
          </a:p>
          <a:p>
            <a:pPr lvl="2"/>
            <a:endParaRPr lang="en-US" dirty="0"/>
          </a:p>
          <a:p>
            <a:pPr lvl="2"/>
            <a:endParaRPr lang="en-US" dirty="0"/>
          </a:p>
          <a:p>
            <a:pPr lvl="2"/>
            <a:endParaRPr lang="en-US" dirty="0"/>
          </a:p>
          <a:p>
            <a:pPr lvl="2"/>
            <a:r>
              <a:rPr lang="en-US" dirty="0"/>
              <a:t>Note that the zero vector for discrete signals is bounded:</a:t>
            </a:r>
          </a:p>
        </p:txBody>
      </p:sp>
      <p:sp>
        <p:nvSpPr>
          <p:cNvPr id="4" name="Footer Placeholder 3"/>
          <p:cNvSpPr>
            <a:spLocks noGrp="1"/>
          </p:cNvSpPr>
          <p:nvPr>
            <p:ph type="ftr" sz="quarter" idx="11"/>
          </p:nvPr>
        </p:nvSpPr>
        <p:spPr/>
        <p:txBody>
          <a:bodyPr/>
          <a:lstStyle/>
          <a:p>
            <a:r>
              <a:rPr lang="en-CA"/>
              <a:t>A review of sets</a:t>
            </a:r>
          </a:p>
        </p:txBody>
      </p:sp>
      <p:sp>
        <p:nvSpPr>
          <p:cNvPr id="5" name="Slide Number Placeholder 4"/>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9" name="Object 8"/>
          <p:cNvGraphicFramePr>
            <a:graphicFrameLocks noChangeAspect="1"/>
          </p:cNvGraphicFramePr>
          <p:nvPr>
            <p:extLst>
              <p:ext uri="{D42A27DB-BD31-4B8C-83A1-F6EECF244321}">
                <p14:modId xmlns:p14="http://schemas.microsoft.com/office/powerpoint/2010/main" val="1716980264"/>
              </p:ext>
            </p:extLst>
          </p:nvPr>
        </p:nvGraphicFramePr>
        <p:xfrm>
          <a:off x="2819400" y="2858077"/>
          <a:ext cx="2649682" cy="418523"/>
        </p:xfrm>
        <a:graphic>
          <a:graphicData uri="http://schemas.openxmlformats.org/presentationml/2006/ole">
            <mc:AlternateContent xmlns:mc="http://schemas.openxmlformats.org/markup-compatibility/2006">
              <mc:Choice xmlns:v="urn:schemas-microsoft-com:vml" Requires="v">
                <p:oleObj name="Equation" r:id="rId5" imgW="1968480" imgH="380880" progId="Equation.DSMT4">
                  <p:embed/>
                </p:oleObj>
              </mc:Choice>
              <mc:Fallback>
                <p:oleObj name="Equation" r:id="rId5" imgW="1968480" imgH="380880" progId="Equation.DSMT4">
                  <p:embed/>
                  <p:pic>
                    <p:nvPicPr>
                      <p:cNvPr id="9" name="Object 8"/>
                      <p:cNvPicPr>
                        <a:picLocks noChangeAspect="1" noChangeArrowheads="1"/>
                      </p:cNvPicPr>
                      <p:nvPr/>
                    </p:nvPicPr>
                    <p:blipFill>
                      <a:blip r:embed="rId6"/>
                      <a:srcRect/>
                      <a:stretch>
                        <a:fillRect/>
                      </a:stretch>
                    </p:blipFill>
                    <p:spPr bwMode="auto">
                      <a:xfrm>
                        <a:off x="2819400" y="2858077"/>
                        <a:ext cx="2649682" cy="418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583698028"/>
              </p:ext>
            </p:extLst>
          </p:nvPr>
        </p:nvGraphicFramePr>
        <p:xfrm>
          <a:off x="2858799" y="3449926"/>
          <a:ext cx="5042477" cy="418523"/>
        </p:xfrm>
        <a:graphic>
          <a:graphicData uri="http://schemas.openxmlformats.org/presentationml/2006/ole">
            <mc:AlternateContent xmlns:mc="http://schemas.openxmlformats.org/markup-compatibility/2006">
              <mc:Choice xmlns:v="urn:schemas-microsoft-com:vml" Requires="v">
                <p:oleObj name="Equation" r:id="rId7" imgW="3746160" imgH="380880" progId="Equation.DSMT4">
                  <p:embed/>
                </p:oleObj>
              </mc:Choice>
              <mc:Fallback>
                <p:oleObj name="Equation" r:id="rId7" imgW="3746160" imgH="380880" progId="Equation.DSMT4">
                  <p:embed/>
                  <p:pic>
                    <p:nvPicPr>
                      <p:cNvPr id="12" name="Object 11"/>
                      <p:cNvPicPr>
                        <a:picLocks noChangeAspect="1" noChangeArrowheads="1"/>
                      </p:cNvPicPr>
                      <p:nvPr/>
                    </p:nvPicPr>
                    <p:blipFill>
                      <a:blip r:embed="rId8"/>
                      <a:srcRect/>
                      <a:stretch>
                        <a:fillRect/>
                      </a:stretch>
                    </p:blipFill>
                    <p:spPr bwMode="auto">
                      <a:xfrm>
                        <a:off x="2858799" y="3449926"/>
                        <a:ext cx="5042477" cy="418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64491008"/>
              </p:ext>
            </p:extLst>
          </p:nvPr>
        </p:nvGraphicFramePr>
        <p:xfrm>
          <a:off x="2897187" y="4000500"/>
          <a:ext cx="2665413" cy="419100"/>
        </p:xfrm>
        <a:graphic>
          <a:graphicData uri="http://schemas.openxmlformats.org/presentationml/2006/ole">
            <mc:AlternateContent xmlns:mc="http://schemas.openxmlformats.org/markup-compatibility/2006">
              <mc:Choice xmlns:v="urn:schemas-microsoft-com:vml" Requires="v">
                <p:oleObj name="Equation" r:id="rId9" imgW="1981080" imgH="380880" progId="Equation.DSMT4">
                  <p:embed/>
                </p:oleObj>
              </mc:Choice>
              <mc:Fallback>
                <p:oleObj name="Equation" r:id="rId9" imgW="1981080" imgH="380880" progId="Equation.DSMT4">
                  <p:embed/>
                  <p:pic>
                    <p:nvPicPr>
                      <p:cNvPr id="13" name="Object 12"/>
                      <p:cNvPicPr>
                        <a:picLocks noChangeAspect="1" noChangeArrowheads="1"/>
                      </p:cNvPicPr>
                      <p:nvPr/>
                    </p:nvPicPr>
                    <p:blipFill>
                      <a:blip r:embed="rId10"/>
                      <a:srcRect/>
                      <a:stretch>
                        <a:fillRect/>
                      </a:stretch>
                    </p:blipFill>
                    <p:spPr bwMode="auto">
                      <a:xfrm>
                        <a:off x="2897187" y="4000500"/>
                        <a:ext cx="2665413"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245817256"/>
              </p:ext>
            </p:extLst>
          </p:nvPr>
        </p:nvGraphicFramePr>
        <p:xfrm>
          <a:off x="2895600" y="5029200"/>
          <a:ext cx="2528455" cy="461818"/>
        </p:xfrm>
        <a:graphic>
          <a:graphicData uri="http://schemas.openxmlformats.org/presentationml/2006/ole">
            <mc:AlternateContent xmlns:mc="http://schemas.openxmlformats.org/markup-compatibility/2006">
              <mc:Choice xmlns:v="urn:schemas-microsoft-com:vml" Requires="v">
                <p:oleObj name="Equation" r:id="rId11" imgW="1879560" imgH="419040" progId="Equation.DSMT4">
                  <p:embed/>
                </p:oleObj>
              </mc:Choice>
              <mc:Fallback>
                <p:oleObj name="Equation" r:id="rId11" imgW="1879560" imgH="419040" progId="Equation.DSMT4">
                  <p:embed/>
                  <p:pic>
                    <p:nvPicPr>
                      <p:cNvPr id="10" name="Object 9"/>
                      <p:cNvPicPr>
                        <a:picLocks noChangeAspect="1" noChangeArrowheads="1"/>
                      </p:cNvPicPr>
                      <p:nvPr/>
                    </p:nvPicPr>
                    <p:blipFill>
                      <a:blip r:embed="rId12"/>
                      <a:srcRect/>
                      <a:stretch>
                        <a:fillRect/>
                      </a:stretch>
                    </p:blipFill>
                    <p:spPr bwMode="auto">
                      <a:xfrm>
                        <a:off x="2895600" y="5029200"/>
                        <a:ext cx="2528455" cy="46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700751948"/>
      </p:ext>
    </p:extLst>
  </p:cSld>
  <p:clrMapOvr>
    <a:masterClrMapping/>
  </p:clrMapOvr>
  <mc:AlternateContent xmlns:mc="http://schemas.openxmlformats.org/markup-compatibility/2006" xmlns:p14="http://schemas.microsoft.com/office/powerpoint/2010/main">
    <mc:Choice Requires="p14">
      <p:transition spd="slow" p14:dur="2000" advTm="126956"/>
    </mc:Choice>
    <mc:Fallback xmlns="">
      <p:transition spd="slow" advTm="126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Discrete signals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We may denote a set by an italicized capital Latin letter:</a:t>
            </a:r>
          </a:p>
          <a:p>
            <a:pPr lvl="1"/>
            <a:r>
              <a:rPr lang="en-US" dirty="0"/>
              <a:t>The set </a:t>
            </a:r>
            <a:r>
              <a:rPr lang="en-US" i="1" dirty="0">
                <a:latin typeface="Times New Roman" panose="02020603050405020304" pitchFamily="18" charset="0"/>
              </a:rPr>
              <a:t>S</a:t>
            </a:r>
            <a:r>
              <a:rPr lang="en-US" dirty="0"/>
              <a:t> of all students at the University of Waterloo</a:t>
            </a:r>
          </a:p>
          <a:p>
            <a:pPr lvl="1"/>
            <a:r>
              <a:rPr lang="en-US" dirty="0"/>
              <a:t>The set </a:t>
            </a:r>
            <a:r>
              <a:rPr lang="en-US" i="1" dirty="0">
                <a:latin typeface="Times New Roman" panose="02020603050405020304" pitchFamily="18" charset="0"/>
              </a:rPr>
              <a:t>T</a:t>
            </a:r>
            <a:r>
              <a:rPr lang="en-US" dirty="0"/>
              <a:t> of all graduates of secondary schools in Ontario</a:t>
            </a:r>
          </a:p>
          <a:p>
            <a:pPr lvl="1"/>
            <a:r>
              <a:rPr lang="en-US" dirty="0"/>
              <a:t>The set </a:t>
            </a:r>
            <a:r>
              <a:rPr lang="en-US" i="1" dirty="0">
                <a:latin typeface="Times New Roman" panose="02020603050405020304" pitchFamily="18" charset="0"/>
              </a:rPr>
              <a:t>U</a:t>
            </a:r>
            <a:r>
              <a:rPr lang="en-US" dirty="0"/>
              <a:t> of all complex numbers </a:t>
            </a:r>
            <a:r>
              <a:rPr lang="en-US" dirty="0">
                <a:latin typeface="Times New Roman" panose="02020603050405020304" pitchFamily="18" charset="0"/>
              </a:rPr>
              <a:t>|</a:t>
            </a:r>
            <a:r>
              <a:rPr lang="en-US" i="1" dirty="0">
                <a:latin typeface="Times New Roman" panose="02020603050405020304" pitchFamily="18" charset="0"/>
              </a:rPr>
              <a:t>z</a:t>
            </a:r>
            <a:r>
              <a:rPr lang="en-US" dirty="0">
                <a:latin typeface="Times New Roman" panose="02020603050405020304" pitchFamily="18" charset="0"/>
              </a:rPr>
              <a:t>| </a:t>
            </a:r>
            <a:r>
              <a:rPr lang="en-CA" dirty="0">
                <a:latin typeface="Times New Roman" panose="02020603050405020304" pitchFamily="18" charset="0"/>
              </a:rPr>
              <a:t>≤ 1</a:t>
            </a:r>
          </a:p>
          <a:p>
            <a:pPr lvl="1"/>
            <a:r>
              <a:rPr lang="en-US" dirty="0">
                <a:solidFill>
                  <a:prstClr val="white"/>
                </a:solidFill>
              </a:rPr>
              <a:t>The set </a:t>
            </a:r>
            <a:r>
              <a:rPr lang="en-US" i="1" dirty="0">
                <a:solidFill>
                  <a:prstClr val="white"/>
                </a:solidFill>
                <a:latin typeface="Times New Roman" panose="02020603050405020304" pitchFamily="18" charset="0"/>
              </a:rPr>
              <a:t>W</a:t>
            </a:r>
            <a:r>
              <a:rPr lang="en-US" dirty="0">
                <a:solidFill>
                  <a:prstClr val="white"/>
                </a:solidFill>
              </a:rPr>
              <a:t> of all 3-dimensional vectors with all non-negative</a:t>
            </a:r>
            <a:br>
              <a:rPr lang="en-US" dirty="0">
                <a:solidFill>
                  <a:prstClr val="white"/>
                </a:solidFill>
              </a:rPr>
            </a:br>
            <a:r>
              <a:rPr lang="en-US" dirty="0">
                <a:solidFill>
                  <a:prstClr val="white"/>
                </a:solidFill>
              </a:rPr>
              <a:t>entries</a:t>
            </a:r>
          </a:p>
          <a:p>
            <a:pPr lvl="1"/>
            <a:endParaRPr lang="en-US" dirty="0"/>
          </a:p>
          <a:p>
            <a:r>
              <a:rPr lang="en-US" dirty="0"/>
              <a:t>If we are discussing an arbitrary vector space,</a:t>
            </a:r>
          </a:p>
          <a:p>
            <a:pPr marL="0" indent="0">
              <a:buNone/>
            </a:pPr>
            <a:r>
              <a:rPr lang="en-US" dirty="0"/>
              <a:t>	we may use a script </a:t>
            </a:r>
            <a:r>
              <a:rPr lang="en-US" i="1" dirty="0">
                <a:latin typeface="Script MT Bold" panose="03040602040607080904" pitchFamily="66" charset="0"/>
              </a:rPr>
              <a:t>U</a:t>
            </a:r>
            <a:r>
              <a:rPr lang="en-US" dirty="0"/>
              <a:t> or</a:t>
            </a:r>
            <a:r>
              <a:rPr lang="en-US" i="1" dirty="0"/>
              <a:t> </a:t>
            </a:r>
            <a:r>
              <a:rPr lang="en-US" i="1" dirty="0">
                <a:latin typeface="Script MT Bold" panose="03040602040607080904" pitchFamily="66" charset="0"/>
              </a:rPr>
              <a:t>V</a:t>
            </a:r>
          </a:p>
          <a:p>
            <a:pPr marL="0" indent="0">
              <a:buNone/>
            </a:pPr>
            <a:endParaRPr lang="en-US" dirty="0">
              <a:latin typeface="Script MT Bold" panose="03040602040607080904" pitchFamily="66" charset="0"/>
            </a:endParaRPr>
          </a:p>
        </p:txBody>
      </p:sp>
      <p:sp>
        <p:nvSpPr>
          <p:cNvPr id="4" name="Footer Placeholder 3"/>
          <p:cNvSpPr>
            <a:spLocks noGrp="1"/>
          </p:cNvSpPr>
          <p:nvPr>
            <p:ph type="ftr" sz="quarter" idx="11"/>
          </p:nvPr>
        </p:nvSpPr>
        <p:spPr/>
        <p:txBody>
          <a:bodyPr/>
          <a:lstStyle/>
          <a:p>
            <a:r>
              <a:rPr lang="en-CA"/>
              <a:t>A review of sets</a:t>
            </a:r>
          </a:p>
        </p:txBody>
      </p:sp>
      <p:sp>
        <p:nvSpPr>
          <p:cNvPr id="5" name="Slide Number Placeholder 4"/>
          <p:cNvSpPr>
            <a:spLocks noGrp="1"/>
          </p:cNvSpPr>
          <p:nvPr>
            <p:ph type="sldNum" sz="quarter" idx="12"/>
          </p:nvPr>
        </p:nvSpPr>
        <p:spPr/>
        <p:txBody>
          <a:bodyPr/>
          <a:lstStyle/>
          <a:p>
            <a:fld id="{42EF6DC8-DA9C-4533-8A40-BB00A2545AF8}" type="slidenum">
              <a:rPr lang="en-CA" smtClean="0"/>
              <a:pPr/>
              <a:t>7</a:t>
            </a:fld>
            <a:endParaRPr lang="en-CA"/>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98730539"/>
      </p:ext>
    </p:extLst>
  </p:cSld>
  <p:clrMapOvr>
    <a:masterClrMapping/>
  </p:clrMapOvr>
  <mc:AlternateContent xmlns:mc="http://schemas.openxmlformats.org/markup-compatibility/2006" xmlns:p14="http://schemas.microsoft.com/office/powerpoint/2010/main">
    <mc:Choice Requires="p14">
      <p:transition spd="slow" p14:dur="2000" advTm="69567"/>
    </mc:Choice>
    <mc:Fallback xmlns="">
      <p:transition spd="slow" advTm="69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Subsets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Given two real numbers </a:t>
            </a:r>
            <a:r>
              <a:rPr lang="en-US" i="1" dirty="0">
                <a:latin typeface="Symbol" panose="05050102010706020507" pitchFamily="18" charset="2"/>
              </a:rPr>
              <a:t>a</a:t>
            </a:r>
            <a:r>
              <a:rPr lang="en-US" i="1" dirty="0"/>
              <a:t> </a:t>
            </a:r>
            <a:r>
              <a:rPr lang="en-US" dirty="0"/>
              <a:t> and </a:t>
            </a:r>
            <a:r>
              <a:rPr lang="en-US" i="1" dirty="0">
                <a:latin typeface="Symbol" panose="05050102010706020507" pitchFamily="18" charset="2"/>
              </a:rPr>
              <a:t>b</a:t>
            </a:r>
            <a:r>
              <a:rPr lang="en-US" dirty="0"/>
              <a:t>, the relationship </a:t>
            </a:r>
            <a:r>
              <a:rPr lang="en-US" i="1" dirty="0">
                <a:latin typeface="Symbol" panose="05050102010706020507" pitchFamily="18" charset="2"/>
              </a:rPr>
              <a:t>a</a:t>
            </a:r>
            <a:r>
              <a:rPr lang="en-US" dirty="0">
                <a:latin typeface="Times New Roman" panose="02020603050405020304" pitchFamily="18" charset="0"/>
              </a:rPr>
              <a:t> </a:t>
            </a:r>
            <a:r>
              <a:rPr lang="en-CA" dirty="0">
                <a:latin typeface="Times New Roman" panose="02020603050405020304" pitchFamily="18" charset="0"/>
              </a:rPr>
              <a:t>≤ </a:t>
            </a:r>
            <a:r>
              <a:rPr lang="en-CA" i="1" dirty="0">
                <a:latin typeface="Symbol" panose="05050102010706020507" pitchFamily="18" charset="2"/>
              </a:rPr>
              <a:t>b</a:t>
            </a:r>
            <a:r>
              <a:rPr lang="en-CA" i="1" dirty="0"/>
              <a:t> </a:t>
            </a:r>
            <a:r>
              <a:rPr lang="en-CA" dirty="0"/>
              <a:t>may</a:t>
            </a:r>
            <a:br>
              <a:rPr lang="en-CA" dirty="0"/>
            </a:br>
            <a:r>
              <a:rPr lang="en-CA" dirty="0"/>
              <a:t>or may not be true for two such values</a:t>
            </a:r>
          </a:p>
          <a:p>
            <a:pPr lvl="1"/>
            <a:r>
              <a:rPr lang="en-US" dirty="0"/>
              <a:t>The relation tells us how the two values may be related</a:t>
            </a:r>
            <a:br>
              <a:rPr lang="en-US" dirty="0"/>
            </a:br>
            <a:r>
              <a:rPr lang="en-US" dirty="0"/>
              <a:t>to each other</a:t>
            </a:r>
          </a:p>
          <a:p>
            <a:pPr marL="0" indent="0">
              <a:buNone/>
            </a:pPr>
            <a:endParaRPr lang="en-US" dirty="0"/>
          </a:p>
          <a:p>
            <a:pPr marL="0" indent="0">
              <a:buNone/>
            </a:pPr>
            <a:r>
              <a:rPr lang="en-US" dirty="0"/>
              <a:t>Definition</a:t>
            </a:r>
          </a:p>
          <a:p>
            <a:pPr marL="0" indent="0">
              <a:buNone/>
            </a:pPr>
            <a:r>
              <a:rPr lang="en-US" dirty="0"/>
              <a:t>	One set </a:t>
            </a:r>
            <a:r>
              <a:rPr lang="en-US" i="1" dirty="0">
                <a:latin typeface="Times New Roman" panose="02020603050405020304" pitchFamily="18" charset="0"/>
              </a:rPr>
              <a:t>S</a:t>
            </a:r>
            <a:r>
              <a:rPr lang="en-US" dirty="0"/>
              <a:t> is said to be a </a:t>
            </a:r>
            <a:r>
              <a:rPr lang="en-US" i="1" dirty="0"/>
              <a:t>subset </a:t>
            </a:r>
            <a:r>
              <a:rPr lang="en-US" dirty="0"/>
              <a:t>of another set </a:t>
            </a:r>
            <a:r>
              <a:rPr lang="en-US" i="1" dirty="0">
                <a:latin typeface="Times New Roman" panose="02020603050405020304" pitchFamily="18" charset="0"/>
              </a:rPr>
              <a:t>T</a:t>
            </a:r>
            <a:r>
              <a:rPr lang="en-US" dirty="0"/>
              <a:t> if every</a:t>
            </a:r>
            <a:br>
              <a:rPr lang="en-US" dirty="0"/>
            </a:br>
            <a:r>
              <a:rPr lang="en-US" dirty="0"/>
              <a:t>	element in </a:t>
            </a:r>
            <a:r>
              <a:rPr lang="en-US" i="1" dirty="0">
                <a:latin typeface="Times New Roman" panose="02020603050405020304" pitchFamily="18" charset="0"/>
              </a:rPr>
              <a:t>S</a:t>
            </a:r>
            <a:r>
              <a:rPr lang="en-US" dirty="0"/>
              <a:t> is also in </a:t>
            </a:r>
            <a:r>
              <a:rPr lang="en-US" i="1" dirty="0">
                <a:latin typeface="Times New Roman" panose="02020603050405020304" pitchFamily="18" charset="0"/>
              </a:rPr>
              <a:t>T</a:t>
            </a:r>
          </a:p>
          <a:p>
            <a:pPr lvl="1"/>
            <a:r>
              <a:rPr lang="en-US" dirty="0">
                <a:latin typeface="Times New Roman" panose="02020603050405020304" pitchFamily="18" charset="0"/>
              </a:rPr>
              <a:t>This is written as </a:t>
            </a:r>
          </a:p>
          <a:p>
            <a:pPr lvl="1"/>
            <a:r>
              <a:rPr lang="en-US" dirty="0">
                <a:latin typeface="Times New Roman" panose="02020603050405020304" pitchFamily="18" charset="0"/>
              </a:rPr>
              <a:t>Note that for all real numbers </a:t>
            </a:r>
            <a:r>
              <a:rPr lang="en-US" i="1" dirty="0">
                <a:latin typeface="Symbol" panose="05050102010706020507" pitchFamily="18" charset="2"/>
              </a:rPr>
              <a:t>a</a:t>
            </a:r>
            <a:r>
              <a:rPr lang="en-US" dirty="0">
                <a:latin typeface="Times New Roman" panose="02020603050405020304" pitchFamily="18" charset="0"/>
              </a:rPr>
              <a:t> </a:t>
            </a:r>
            <a:r>
              <a:rPr lang="en-CA" dirty="0">
                <a:latin typeface="Times New Roman" panose="02020603050405020304" pitchFamily="18" charset="0"/>
              </a:rPr>
              <a:t>≤ </a:t>
            </a:r>
            <a:r>
              <a:rPr lang="en-CA" i="1" dirty="0">
                <a:latin typeface="Symbol" panose="05050102010706020507" pitchFamily="18" charset="2"/>
              </a:rPr>
              <a:t>b</a:t>
            </a:r>
            <a:r>
              <a:rPr lang="en-US" dirty="0">
                <a:latin typeface="Times New Roman" panose="02020603050405020304" pitchFamily="18" charset="0"/>
              </a:rPr>
              <a:t>, at least one of</a:t>
            </a:r>
            <a:br>
              <a:rPr lang="en-US" dirty="0">
                <a:latin typeface="Times New Roman" panose="02020603050405020304" pitchFamily="18" charset="0"/>
              </a:rPr>
            </a:br>
            <a:r>
              <a:rPr lang="en-US" i="1" dirty="0">
                <a:latin typeface="Symbol" panose="05050102010706020507" pitchFamily="18" charset="2"/>
              </a:rPr>
              <a:t>a</a:t>
            </a:r>
            <a:r>
              <a:rPr lang="en-US" dirty="0">
                <a:latin typeface="Times New Roman" panose="02020603050405020304" pitchFamily="18" charset="0"/>
              </a:rPr>
              <a:t> </a:t>
            </a:r>
            <a:r>
              <a:rPr lang="en-CA" dirty="0">
                <a:latin typeface="Times New Roman" panose="02020603050405020304" pitchFamily="18" charset="0"/>
              </a:rPr>
              <a:t>≤ </a:t>
            </a:r>
            <a:r>
              <a:rPr lang="en-CA" i="1" dirty="0">
                <a:latin typeface="Symbol" panose="05050102010706020507" pitchFamily="18" charset="2"/>
              </a:rPr>
              <a:t>b </a:t>
            </a:r>
            <a:r>
              <a:rPr lang="en-US" dirty="0">
                <a:latin typeface="Times New Roman" panose="02020603050405020304" pitchFamily="18" charset="0"/>
              </a:rPr>
              <a:t> or </a:t>
            </a:r>
            <a:r>
              <a:rPr lang="en-CA" i="1" dirty="0">
                <a:latin typeface="Symbol" panose="05050102010706020507" pitchFamily="18" charset="2"/>
              </a:rPr>
              <a:t>b</a:t>
            </a:r>
            <a:r>
              <a:rPr lang="en-US" dirty="0">
                <a:latin typeface="Times New Roman" panose="02020603050405020304" pitchFamily="18" charset="0"/>
              </a:rPr>
              <a:t> </a:t>
            </a:r>
            <a:r>
              <a:rPr lang="en-CA" dirty="0">
                <a:latin typeface="Times New Roman" panose="02020603050405020304" pitchFamily="18" charset="0"/>
              </a:rPr>
              <a:t>≤ </a:t>
            </a:r>
            <a:r>
              <a:rPr lang="en-CA" i="1" dirty="0">
                <a:latin typeface="Symbol" panose="05050102010706020507" pitchFamily="18" charset="2"/>
              </a:rPr>
              <a:t>a</a:t>
            </a:r>
            <a:r>
              <a:rPr lang="en-US" dirty="0">
                <a:latin typeface="Times New Roman" panose="02020603050405020304" pitchFamily="18" charset="0"/>
              </a:rPr>
              <a:t> must be true</a:t>
            </a:r>
          </a:p>
          <a:p>
            <a:pPr lvl="1"/>
            <a:r>
              <a:rPr lang="en-US" dirty="0">
                <a:latin typeface="Times New Roman" panose="02020603050405020304" pitchFamily="18" charset="0"/>
              </a:rPr>
              <a:t>However, it may be that                 and </a:t>
            </a:r>
          </a:p>
        </p:txBody>
      </p:sp>
      <p:sp>
        <p:nvSpPr>
          <p:cNvPr id="4" name="Footer Placeholder 3"/>
          <p:cNvSpPr>
            <a:spLocks noGrp="1"/>
          </p:cNvSpPr>
          <p:nvPr>
            <p:ph type="ftr" sz="quarter" idx="11"/>
          </p:nvPr>
        </p:nvSpPr>
        <p:spPr/>
        <p:txBody>
          <a:bodyPr/>
          <a:lstStyle/>
          <a:p>
            <a:r>
              <a:rPr lang="en-CA"/>
              <a:t>A review of sets</a:t>
            </a:r>
          </a:p>
        </p:txBody>
      </p:sp>
      <p:sp>
        <p:nvSpPr>
          <p:cNvPr id="5" name="Slide Number Placeholder 4"/>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1658580163"/>
              </p:ext>
            </p:extLst>
          </p:nvPr>
        </p:nvGraphicFramePr>
        <p:xfrm>
          <a:off x="3200400" y="4648200"/>
          <a:ext cx="871538" cy="293688"/>
        </p:xfrm>
        <a:graphic>
          <a:graphicData uri="http://schemas.openxmlformats.org/presentationml/2006/ole">
            <mc:AlternateContent xmlns:mc="http://schemas.openxmlformats.org/markup-compatibility/2006">
              <mc:Choice xmlns:v="urn:schemas-microsoft-com:vml" Requires="v">
                <p:oleObj name="Equation" r:id="rId5" imgW="647640" imgH="266400" progId="Equation.DSMT4">
                  <p:embed/>
                </p:oleObj>
              </mc:Choice>
              <mc:Fallback>
                <p:oleObj name="Equation" r:id="rId5" imgW="647640" imgH="266400" progId="Equation.DSMT4">
                  <p:embed/>
                  <p:pic>
                    <p:nvPicPr>
                      <p:cNvPr id="7" name="Object 6"/>
                      <p:cNvPicPr>
                        <a:picLocks noChangeAspect="1" noChangeArrowheads="1"/>
                      </p:cNvPicPr>
                      <p:nvPr/>
                    </p:nvPicPr>
                    <p:blipFill>
                      <a:blip r:embed="rId6"/>
                      <a:srcRect/>
                      <a:stretch>
                        <a:fillRect/>
                      </a:stretch>
                    </p:blipFill>
                    <p:spPr bwMode="auto">
                      <a:xfrm>
                        <a:off x="3200400" y="4648200"/>
                        <a:ext cx="871538"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481750496"/>
              </p:ext>
            </p:extLst>
          </p:nvPr>
        </p:nvGraphicFramePr>
        <p:xfrm>
          <a:off x="3983783" y="5743282"/>
          <a:ext cx="955675" cy="334962"/>
        </p:xfrm>
        <a:graphic>
          <a:graphicData uri="http://schemas.openxmlformats.org/presentationml/2006/ole">
            <mc:AlternateContent xmlns:mc="http://schemas.openxmlformats.org/markup-compatibility/2006">
              <mc:Choice xmlns:v="urn:schemas-microsoft-com:vml" Requires="v">
                <p:oleObj name="Equation" r:id="rId7" imgW="711000" imgH="304560" progId="Equation.DSMT4">
                  <p:embed/>
                </p:oleObj>
              </mc:Choice>
              <mc:Fallback>
                <p:oleObj name="Equation" r:id="rId7" imgW="711000" imgH="304560" progId="Equation.DSMT4">
                  <p:embed/>
                  <p:pic>
                    <p:nvPicPr>
                      <p:cNvPr id="8" name="Object 7"/>
                      <p:cNvPicPr>
                        <a:picLocks noChangeAspect="1" noChangeArrowheads="1"/>
                      </p:cNvPicPr>
                      <p:nvPr/>
                    </p:nvPicPr>
                    <p:blipFill>
                      <a:blip r:embed="rId8"/>
                      <a:srcRect/>
                      <a:stretch>
                        <a:fillRect/>
                      </a:stretch>
                    </p:blipFill>
                    <p:spPr bwMode="auto">
                      <a:xfrm>
                        <a:off x="3983783" y="5743282"/>
                        <a:ext cx="955675"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518144792"/>
              </p:ext>
            </p:extLst>
          </p:nvPr>
        </p:nvGraphicFramePr>
        <p:xfrm>
          <a:off x="5480637" y="5733951"/>
          <a:ext cx="955675" cy="334962"/>
        </p:xfrm>
        <a:graphic>
          <a:graphicData uri="http://schemas.openxmlformats.org/presentationml/2006/ole">
            <mc:AlternateContent xmlns:mc="http://schemas.openxmlformats.org/markup-compatibility/2006">
              <mc:Choice xmlns:v="urn:schemas-microsoft-com:vml" Requires="v">
                <p:oleObj name="Equation" r:id="rId9" imgW="711000" imgH="304560" progId="Equation.DSMT4">
                  <p:embed/>
                </p:oleObj>
              </mc:Choice>
              <mc:Fallback>
                <p:oleObj name="Equation" r:id="rId9" imgW="711000" imgH="304560" progId="Equation.DSMT4">
                  <p:embed/>
                  <p:pic>
                    <p:nvPicPr>
                      <p:cNvPr id="9" name="Object 8"/>
                      <p:cNvPicPr>
                        <a:picLocks noChangeAspect="1" noChangeArrowheads="1"/>
                      </p:cNvPicPr>
                      <p:nvPr/>
                    </p:nvPicPr>
                    <p:blipFill>
                      <a:blip r:embed="rId10"/>
                      <a:srcRect/>
                      <a:stretch>
                        <a:fillRect/>
                      </a:stretch>
                    </p:blipFill>
                    <p:spPr bwMode="auto">
                      <a:xfrm>
                        <a:off x="5480637" y="5733951"/>
                        <a:ext cx="955675"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45511209"/>
      </p:ext>
    </p:extLst>
  </p:cSld>
  <p:clrMapOvr>
    <a:masterClrMapping/>
  </p:clrMapOvr>
  <mc:AlternateContent xmlns:mc="http://schemas.openxmlformats.org/markup-compatibility/2006" xmlns:p14="http://schemas.microsoft.com/office/powerpoint/2010/main">
    <mc:Choice Requires="p14">
      <p:transition spd="slow" p14:dur="2000" advTm="155127"/>
    </mc:Choice>
    <mc:Fallback xmlns="">
      <p:transition spd="slow" advTm="155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Subsets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Examples include:</a:t>
            </a:r>
          </a:p>
          <a:p>
            <a:pPr lvl="1"/>
            <a:r>
              <a:rPr lang="en-US" dirty="0"/>
              <a:t>Given the real numbers</a:t>
            </a:r>
          </a:p>
          <a:p>
            <a:pPr lvl="2"/>
            <a:r>
              <a:rPr lang="en-US" dirty="0"/>
              <a:t>All positive real numbers</a:t>
            </a:r>
          </a:p>
          <a:p>
            <a:pPr lvl="2"/>
            <a:r>
              <a:rPr lang="en-US" dirty="0"/>
              <a:t>All integers</a:t>
            </a:r>
          </a:p>
          <a:p>
            <a:pPr lvl="2"/>
            <a:r>
              <a:rPr lang="en-US" dirty="0"/>
              <a:t>All integer multiples of </a:t>
            </a:r>
            <a:r>
              <a:rPr lang="en-US" i="1" dirty="0">
                <a:latin typeface="Symbol" panose="05050102010706020507" pitchFamily="18" charset="2"/>
              </a:rPr>
              <a:t>p</a:t>
            </a:r>
            <a:endParaRPr lang="en-US" dirty="0">
              <a:latin typeface="Symbol" panose="05050102010706020507" pitchFamily="18" charset="2"/>
            </a:endParaRPr>
          </a:p>
          <a:p>
            <a:pPr lvl="1"/>
            <a:r>
              <a:rPr lang="en-US" dirty="0"/>
              <a:t>Given all students at Waterloo</a:t>
            </a:r>
          </a:p>
          <a:p>
            <a:pPr lvl="2"/>
            <a:r>
              <a:rPr lang="en-US" dirty="0"/>
              <a:t>All nanotechnology engineering students</a:t>
            </a:r>
          </a:p>
          <a:p>
            <a:pPr lvl="2"/>
            <a:r>
              <a:rPr lang="en-US" dirty="0"/>
              <a:t>All students who pass this course</a:t>
            </a:r>
          </a:p>
          <a:p>
            <a:pPr lvl="1"/>
            <a:r>
              <a:rPr lang="en-US" dirty="0"/>
              <a:t>Given all students who graduated from Ontario secondary schools</a:t>
            </a:r>
          </a:p>
          <a:p>
            <a:pPr lvl="2"/>
            <a:r>
              <a:rPr lang="en-US" dirty="0"/>
              <a:t>All students here are not a subset of this larger set</a:t>
            </a:r>
          </a:p>
        </p:txBody>
      </p:sp>
      <p:sp>
        <p:nvSpPr>
          <p:cNvPr id="4" name="Footer Placeholder 3"/>
          <p:cNvSpPr>
            <a:spLocks noGrp="1"/>
          </p:cNvSpPr>
          <p:nvPr>
            <p:ph type="ftr" sz="quarter" idx="11"/>
          </p:nvPr>
        </p:nvSpPr>
        <p:spPr/>
        <p:txBody>
          <a:bodyPr/>
          <a:lstStyle/>
          <a:p>
            <a:r>
              <a:rPr lang="en-CA"/>
              <a:t>A review of sets</a:t>
            </a:r>
          </a:p>
        </p:txBody>
      </p:sp>
      <p:sp>
        <p:nvSpPr>
          <p:cNvPr id="5" name="Slide Number Placeholder 4"/>
          <p:cNvSpPr>
            <a:spLocks noGrp="1"/>
          </p:cNvSpPr>
          <p:nvPr>
            <p:ph type="sldNum" sz="quarter" idx="12"/>
          </p:nvPr>
        </p:nvSpPr>
        <p:spPr/>
        <p:txBody>
          <a:bodyPr/>
          <a:lstStyle/>
          <a:p>
            <a:fld id="{42EF6DC8-DA9C-4533-8A40-BB00A2545AF8}" type="slidenum">
              <a:rPr lang="en-CA" smtClean="0"/>
              <a:pPr/>
              <a:t>9</a:t>
            </a:fld>
            <a:endParaRPr lang="en-CA"/>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1535741"/>
      </p:ext>
    </p:extLst>
  </p:cSld>
  <p:clrMapOvr>
    <a:masterClrMapping/>
  </p:clrMapOvr>
  <mc:AlternateContent xmlns:mc="http://schemas.openxmlformats.org/markup-compatibility/2006" xmlns:p14="http://schemas.microsoft.com/office/powerpoint/2010/main">
    <mc:Choice Requires="p14">
      <p:transition spd="slow" p14:dur="2000" advTm="82227"/>
    </mc:Choice>
    <mc:Fallback xmlns="">
      <p:transition spd="slow" advTm="82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8|7.4|10.5|4.8"/>
</p:tagLst>
</file>

<file path=ppt/tags/tag2.xml><?xml version="1.0" encoding="utf-8"?>
<p:tagLst xmlns:a="http://schemas.openxmlformats.org/drawingml/2006/main" xmlns:r="http://schemas.openxmlformats.org/officeDocument/2006/relationships" xmlns:p="http://schemas.openxmlformats.org/presentationml/2006/main">
  <p:tag name="TIMING" val="|24.7|18.1|16.8|20.5"/>
</p:tagLst>
</file>

<file path=ppt/tags/tag3.xml><?xml version="1.0" encoding="utf-8"?>
<p:tagLst xmlns:a="http://schemas.openxmlformats.org/drawingml/2006/main" xmlns:r="http://schemas.openxmlformats.org/officeDocument/2006/relationships" xmlns:p="http://schemas.openxmlformats.org/presentationml/2006/main">
  <p:tag name="TIMING" val="|6.9|14.7|10.2|17.2|7.7|14.6"/>
</p:tagLst>
</file>

<file path=ppt/tags/tag4.xml><?xml version="1.0" encoding="utf-8"?>
<p:tagLst xmlns:a="http://schemas.openxmlformats.org/drawingml/2006/main" xmlns:r="http://schemas.openxmlformats.org/officeDocument/2006/relationships" xmlns:p="http://schemas.openxmlformats.org/presentationml/2006/main">
  <p:tag name="TIMING" val="|5.2|5.5|74|23.4"/>
</p:tagLst>
</file>

<file path=ppt/tags/tag5.xml><?xml version="1.0" encoding="utf-8"?>
<p:tagLst xmlns:a="http://schemas.openxmlformats.org/drawingml/2006/main" xmlns:r="http://schemas.openxmlformats.org/officeDocument/2006/relationships" xmlns:p="http://schemas.openxmlformats.org/presentationml/2006/main">
  <p:tag name="TIMING" val="|8.3|6.2|6.5|7.3|15.6"/>
</p:tagLst>
</file>

<file path=ppt/tags/tag6.xml><?xml version="1.0" encoding="utf-8"?>
<p:tagLst xmlns:a="http://schemas.openxmlformats.org/drawingml/2006/main" xmlns:r="http://schemas.openxmlformats.org/officeDocument/2006/relationships" xmlns:p="http://schemas.openxmlformats.org/presentationml/2006/main">
  <p:tag name="TIMING" val="|22.1|18.6|20.3|11.4|16.6"/>
</p:tagLst>
</file>

<file path=ppt/tags/tag7.xml><?xml version="1.0" encoding="utf-8"?>
<p:tagLst xmlns:a="http://schemas.openxmlformats.org/drawingml/2006/main" xmlns:r="http://schemas.openxmlformats.org/officeDocument/2006/relationships" xmlns:p="http://schemas.openxmlformats.org/presentationml/2006/main">
  <p:tag name="TIMING" val="|3.8|1.7|2|2.1|5.7|3.4|6.9|16.4|10.6"/>
</p:tagLst>
</file>

<file path=ppt/tags/tag8.xml><?xml version="1.0" encoding="utf-8"?>
<p:tagLst xmlns:a="http://schemas.openxmlformats.org/drawingml/2006/main" xmlns:r="http://schemas.openxmlformats.org/officeDocument/2006/relationships" xmlns:p="http://schemas.openxmlformats.org/presentationml/2006/main">
  <p:tag name="TIMING" val="|8.6|5.4|5.2|34.3|46.2|13.9"/>
</p:tagLst>
</file>

<file path=ppt/tags/tag9.xml><?xml version="1.0" encoding="utf-8"?>
<p:tagLst xmlns:a="http://schemas.openxmlformats.org/drawingml/2006/main" xmlns:r="http://schemas.openxmlformats.org/officeDocument/2006/relationships" xmlns:p="http://schemas.openxmlformats.org/presentationml/2006/main">
  <p:tag name="TIMING" val="|13.5|22.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24184</TotalTime>
  <Words>939</Words>
  <Application>Microsoft Office PowerPoint</Application>
  <PresentationFormat>On-screen Show (4:3)</PresentationFormat>
  <Paragraphs>137</Paragraphs>
  <Slides>16</Slides>
  <Notes>0</Notes>
  <HiddenSlides>0</HiddenSlides>
  <MMClips>16</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8" baseType="lpstr">
      <vt:lpstr>Arial</vt:lpstr>
      <vt:lpstr>Bookman Old Style</vt:lpstr>
      <vt:lpstr>Calibri</vt:lpstr>
      <vt:lpstr>Cambria</vt:lpstr>
      <vt:lpstr>Consolas</vt:lpstr>
      <vt:lpstr>Constantia</vt:lpstr>
      <vt:lpstr>Georgia</vt:lpstr>
      <vt:lpstr>Script MT Bold</vt:lpstr>
      <vt:lpstr>Symbol</vt:lpstr>
      <vt:lpstr>Times New Roman</vt:lpstr>
      <vt:lpstr>Office Theme</vt:lpstr>
      <vt:lpstr>Equation</vt:lpstr>
      <vt:lpstr>3.1 A review of sets</vt:lpstr>
      <vt:lpstr>Introduction</vt:lpstr>
      <vt:lpstr>Sets</vt:lpstr>
      <vt:lpstr>Sets</vt:lpstr>
      <vt:lpstr>Sets</vt:lpstr>
      <vt:lpstr>Discrete signals</vt:lpstr>
      <vt:lpstr>Discrete signals</vt:lpstr>
      <vt:lpstr>Subsets</vt:lpstr>
      <vt:lpstr>Subsets</vt:lpstr>
      <vt:lpstr>Subsets</vt:lpstr>
      <vt:lpstr>Disjoint subsets</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474</cp:revision>
  <dcterms:created xsi:type="dcterms:W3CDTF">2020-04-30T19:27:29Z</dcterms:created>
  <dcterms:modified xsi:type="dcterms:W3CDTF">2024-09-24T13:42:28Z</dcterms:modified>
</cp:coreProperties>
</file>